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4" r:id="rId2"/>
    <p:sldId id="329" r:id="rId3"/>
    <p:sldId id="336" r:id="rId4"/>
    <p:sldId id="337" r:id="rId5"/>
    <p:sldId id="341" r:id="rId6"/>
    <p:sldId id="347" r:id="rId7"/>
    <p:sldId id="344" r:id="rId8"/>
    <p:sldId id="348" r:id="rId9"/>
    <p:sldId id="349" r:id="rId10"/>
    <p:sldId id="291" r:id="rId11"/>
    <p:sldId id="293" r:id="rId12"/>
    <p:sldId id="292" r:id="rId13"/>
    <p:sldId id="294" r:id="rId14"/>
    <p:sldId id="298" r:id="rId15"/>
    <p:sldId id="350" r:id="rId16"/>
    <p:sldId id="351" r:id="rId17"/>
    <p:sldId id="352" r:id="rId18"/>
    <p:sldId id="353" r:id="rId19"/>
    <p:sldId id="354" r:id="rId20"/>
    <p:sldId id="355" r:id="rId21"/>
    <p:sldId id="356" r:id="rId22"/>
    <p:sldId id="360" r:id="rId23"/>
    <p:sldId id="358" r:id="rId2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1pPr>
    <a:lvl2pPr marL="4572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2pPr>
    <a:lvl3pPr marL="9144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3pPr>
    <a:lvl4pPr marL="13716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4pPr>
    <a:lvl5pPr marL="18288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kern="1200">
        <a:solidFill>
          <a:schemeClr val="tx1"/>
        </a:solidFill>
        <a:latin typeface="Arial" pitchFamily="-111" charset="0"/>
        <a:ea typeface="Arial" pitchFamily="-111" charset="0"/>
        <a:cs typeface="Arial" pitchFamily="-111" charset="0"/>
      </a:defRPr>
    </a:lvl6pPr>
    <a:lvl7pPr marL="2743200" algn="l" defTabSz="457200" rtl="0" eaLnBrk="1" latinLnBrk="0" hangingPunct="1">
      <a:defRPr kern="1200">
        <a:solidFill>
          <a:schemeClr val="tx1"/>
        </a:solidFill>
        <a:latin typeface="Arial" pitchFamily="-111" charset="0"/>
        <a:ea typeface="Arial" pitchFamily="-111" charset="0"/>
        <a:cs typeface="Arial" pitchFamily="-111" charset="0"/>
      </a:defRPr>
    </a:lvl7pPr>
    <a:lvl8pPr marL="3200400" algn="l" defTabSz="457200" rtl="0" eaLnBrk="1" latinLnBrk="0" hangingPunct="1">
      <a:defRPr kern="1200">
        <a:solidFill>
          <a:schemeClr val="tx1"/>
        </a:solidFill>
        <a:latin typeface="Arial" pitchFamily="-111" charset="0"/>
        <a:ea typeface="Arial" pitchFamily="-111" charset="0"/>
        <a:cs typeface="Arial" pitchFamily="-111" charset="0"/>
      </a:defRPr>
    </a:lvl8pPr>
    <a:lvl9pPr marL="3657600" algn="l" defTabSz="457200" rtl="0" eaLnBrk="1" latinLnBrk="0" hangingPunct="1">
      <a:defRPr kern="1200">
        <a:solidFill>
          <a:schemeClr val="tx1"/>
        </a:solidFill>
        <a:latin typeface="Arial" pitchFamily="-111" charset="0"/>
        <a:ea typeface="Arial" pitchFamily="-111" charset="0"/>
        <a:cs typeface="Arial" pitchFamily="-11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75" d="100"/>
          <a:sy n="75" d="100"/>
        </p:scale>
        <p:origin x="-1116" y="4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496" y="-72"/>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13787C5-5526-2A45-B903-A355E539C64A}" type="datetime1">
              <a:rPr lang="en-US"/>
              <a:pPr>
                <a:defRPr/>
              </a:pPr>
              <a:t>2/8/2015</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1B313F6-0B3E-8A45-A440-6E69A1641DF0}" type="slidenum">
              <a:rPr lang="en-US"/>
              <a:pPr>
                <a:defRPr/>
              </a:pPr>
              <a:t>‹#›</a:t>
            </a:fld>
            <a:endParaRPr lang="en-US"/>
          </a:p>
        </p:txBody>
      </p:sp>
    </p:spTree>
    <p:extLst>
      <p:ext uri="{BB962C8B-B14F-4D97-AF65-F5344CB8AC3E}">
        <p14:creationId xmlns:p14="http://schemas.microsoft.com/office/powerpoint/2010/main" val="1840865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11" charset="0"/>
              </a:defRPr>
            </a:lvl1pPr>
          </a:lstStyle>
          <a:p>
            <a:pPr>
              <a:defRPr/>
            </a:pPr>
            <a:fld id="{D371E6F6-5BFB-A840-980F-B26E33EAAD75}" type="datetime1">
              <a:rPr lang="en-US"/>
              <a:pPr>
                <a:defRPr/>
              </a:pPr>
              <a:t>2/8/2015</a:t>
            </a:fld>
            <a:endParaRPr lang="en-US"/>
          </a:p>
        </p:txBody>
      </p:sp>
      <p:sp>
        <p:nvSpPr>
          <p:cNvPr id="4" name="Slide Image Placeholder 3"/>
          <p:cNvSpPr>
            <a:spLocks noGrp="1" noRot="1" noChangeAspect="1"/>
          </p:cNvSpPr>
          <p:nvPr>
            <p:ph type="sldImg" idx="2"/>
          </p:nvPr>
        </p:nvSpPr>
        <p:spPr>
          <a:xfrm>
            <a:off x="1174750" y="695325"/>
            <a:ext cx="4637088" cy="3476625"/>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11" charset="0"/>
              </a:defRPr>
            </a:lvl1pPr>
          </a:lstStyle>
          <a:p>
            <a:pPr>
              <a:defRPr/>
            </a:pPr>
            <a:fld id="{945A8FE7-F021-A04C-8DF3-78F8AB3D84BA}" type="slidenum">
              <a:rPr lang="en-US"/>
              <a:pPr>
                <a:defRPr/>
              </a:pPr>
              <a:t>‹#›</a:t>
            </a:fld>
            <a:endParaRPr lang="en-US"/>
          </a:p>
        </p:txBody>
      </p:sp>
    </p:spTree>
    <p:extLst>
      <p:ext uri="{BB962C8B-B14F-4D97-AF65-F5344CB8AC3E}">
        <p14:creationId xmlns:p14="http://schemas.microsoft.com/office/powerpoint/2010/main" val="10299043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35063" y="684213"/>
            <a:ext cx="4635500" cy="3476625"/>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b="1">
                <a:latin typeface="Arial" pitchFamily="-111" charset="0"/>
                <a:ea typeface="Arial" pitchFamily="-111" charset="0"/>
                <a:cs typeface="Arial" pitchFamily="-111" charset="0"/>
              </a:rPr>
              <a:t>A Self-Correcting Feedback Loop </a:t>
            </a:r>
          </a:p>
          <a:p>
            <a:pPr>
              <a:lnSpc>
                <a:spcPct val="80000"/>
              </a:lnSpc>
            </a:pPr>
            <a:r>
              <a:rPr lang="en-US">
                <a:solidFill>
                  <a:srgbClr val="000000"/>
                </a:solidFill>
                <a:latin typeface="Arial" pitchFamily="-111" charset="0"/>
                <a:ea typeface="Arial" pitchFamily="-111" charset="0"/>
                <a:cs typeface="Arial" pitchFamily="-111" charset="0"/>
              </a:rPr>
              <a:t>The defining element of an effective MTSS is a Self-Correcting Feedback Loop, which is achieved through the use of a problem-solving process that continually collects data, analyzes results, and makes adjustments aimed at positively influencing student learning and achievement. While the term </a:t>
            </a:r>
            <a:r>
              <a:rPr lang="en-US" i="1">
                <a:solidFill>
                  <a:srgbClr val="000000"/>
                </a:solidFill>
                <a:latin typeface="Arial" pitchFamily="-111" charset="0"/>
                <a:ea typeface="Arial" pitchFamily="-111" charset="0"/>
                <a:cs typeface="Arial" pitchFamily="-111" charset="0"/>
              </a:rPr>
              <a:t>self-correcting </a:t>
            </a:r>
            <a:r>
              <a:rPr lang="en-US">
                <a:solidFill>
                  <a:srgbClr val="000000"/>
                </a:solidFill>
                <a:latin typeface="Arial" pitchFamily="-111" charset="0"/>
                <a:ea typeface="Arial" pitchFamily="-111" charset="0"/>
                <a:cs typeface="Arial" pitchFamily="-111" charset="0"/>
              </a:rPr>
              <a:t>suggests something that happens automatically, the reality is that there is nothing automatic about it. The forces behind the Self-Correcting Feedback Loop are teams working in concert toward a common vision. In order to ensure that all parts of the feedback loop are functioning, teams must utilize bi-directional communication in a clear, consistent fashion. </a:t>
            </a:r>
          </a:p>
          <a:p>
            <a:pPr>
              <a:lnSpc>
                <a:spcPct val="80000"/>
              </a:lnSpc>
            </a:pPr>
            <a:r>
              <a:rPr lang="en-US">
                <a:solidFill>
                  <a:srgbClr val="000000"/>
                </a:solidFill>
                <a:latin typeface="Arial" pitchFamily="-111" charset="0"/>
                <a:ea typeface="Arial" pitchFamily="-111" charset="0"/>
                <a:cs typeface="Arial" pitchFamily="-111" charset="0"/>
              </a:rPr>
              <a:t>The cycle of Improving Instruction in the graphic represents the work of collaborative teams comprised of teachers and support staff who are in charge of analyzing data (screening, diagnostic, and progress monitoring) at the grade, classroom, small group, and individual student levels. The collaborative teams use data to group students; identify the instructional focus of the groups; ascertain the materials to be used for Core, Supplemental, and Intensive instruction; and evaluate the effectiveness of the supports being provided. Collaborative teams have the ultimate responsibility of informing the building leadership team of how the system is operating on the front lines. Members of the collaborative teams are “in the trenches,” so to speak, providing insights regarding potential system issues. Information is proactively communicated to the building leadership team for a timely, effective response.</a:t>
            </a:r>
          </a:p>
          <a:p>
            <a:pPr>
              <a:lnSpc>
                <a:spcPct val="80000"/>
              </a:lnSpc>
            </a:pPr>
            <a:r>
              <a:rPr lang="en-US">
                <a:solidFill>
                  <a:srgbClr val="000000"/>
                </a:solidFill>
                <a:latin typeface="Arial" pitchFamily="-111" charset="0"/>
                <a:ea typeface="Arial" pitchFamily="-111" charset="0"/>
                <a:cs typeface="Arial" pitchFamily="-111" charset="0"/>
              </a:rPr>
              <a:t>The cycle of Improving the Building System in the graphic represents the work of the building leadership team made up of members of collaborative teams representing all grade levels, as well as other appropriate staff members. The building leadership team, led by the building principal, is responsible for making all the pieces of the system function effectively and ensuring that student learning is monitored and evaluated. To accomplish this, the building leadership team analyzes input from the collaborative teams in addition to building-level student data. The leadership team determines whether adequate progress is being made toward building goals. The team evaluates the effectiveness of components of the system to determine if adjustments are needed. When adjustments are required, the team determines what actions will be taken to refine the system. When results are not consistent with the goals, the building leadership team determines what course of action is needed to improve the system. The building leadership team, with the principal making final decisions, has the ultimate responsibility of ensuring that the system is intentionally redesigned so that each student is learning.</a:t>
            </a:r>
          </a:p>
          <a:p>
            <a:pPr>
              <a:lnSpc>
                <a:spcPct val="80000"/>
              </a:lnSpc>
            </a:pPr>
            <a:r>
              <a:rPr lang="en-US">
                <a:solidFill>
                  <a:srgbClr val="000000"/>
                </a:solidFill>
                <a:latin typeface="Arial" pitchFamily="-111" charset="0"/>
                <a:ea typeface="Arial" pitchFamily="-111" charset="0"/>
                <a:cs typeface="Arial" pitchFamily="-111" charset="0"/>
              </a:rPr>
              <a:t>The graphic illustrates the intersection of these two cycles occurring at different levels for different purposes, each communicating with the other. It is at the intersection of these cycles that anticipated actions are communicated to the collaborative teams. In addition to the crucial communication between the collaborative teams and the building leadership team, communication with the district leadership team must occur. This is a reciprocal communication, as the building </a:t>
            </a:r>
            <a:r>
              <a:rPr lang="en-US">
                <a:latin typeface="Arial" pitchFamily="-111" charset="0"/>
                <a:ea typeface="Arial" pitchFamily="-111" charset="0"/>
                <a:cs typeface="Arial" pitchFamily="-111" charset="0"/>
              </a:rPr>
              <a:t>leadership team seeks to share information about successes as well as any need for support from the district. The district, in turn, shares district decisions that the building leadership team needs to know so that it can determine the impact to the MTSS. </a:t>
            </a:r>
          </a:p>
          <a:p>
            <a:pPr>
              <a:lnSpc>
                <a:spcPct val="80000"/>
              </a:lnSpc>
            </a:pPr>
            <a:r>
              <a:rPr lang="en-US">
                <a:latin typeface="Arial" pitchFamily="-111" charset="0"/>
                <a:ea typeface="Arial" pitchFamily="-111" charset="0"/>
                <a:cs typeface="Arial" pitchFamily="-111" charset="0"/>
              </a:rPr>
              <a:t>The district leadership team is made up of members representing schools in the district as well as district leaders. The cycle of </a:t>
            </a:r>
            <a:r>
              <a:rPr lang="en-US" b="1">
                <a:latin typeface="Arial" pitchFamily="-111" charset="0"/>
                <a:ea typeface="Arial" pitchFamily="-111" charset="0"/>
                <a:cs typeface="Arial" pitchFamily="-111" charset="0"/>
              </a:rPr>
              <a:t>Improving the District System in the graphic represents the work of the district leadership team. It is the responsibility of this leadership team to ensure that the district system has all the pieces functioning effectively to support the growth of the MTSS in each building. </a:t>
            </a:r>
          </a:p>
          <a:p>
            <a:pPr>
              <a:lnSpc>
                <a:spcPct val="80000"/>
              </a:lnSpc>
            </a:pPr>
            <a:r>
              <a:rPr lang="en-US">
                <a:latin typeface="Arial" pitchFamily="-111" charset="0"/>
                <a:ea typeface="Arial" pitchFamily="-111" charset="0"/>
                <a:cs typeface="Arial" pitchFamily="-111" charset="0"/>
              </a:rPr>
              <a:t>To accomplish this, the district leadership team analyzes district- and building-level input and data to evaluate the effectiveness of district supports. Through this analysis, district leadership teams determine if adjustments in district supports are needed and communicate what actions or resources will be provided to building leadership teams. </a:t>
            </a:r>
            <a:endParaRPr lang="en-US" i="1">
              <a:solidFill>
                <a:srgbClr val="000000"/>
              </a:solidFill>
              <a:latin typeface="Arial" pitchFamily="-111" charset="0"/>
              <a:ea typeface="Arial" pitchFamily="-111" charset="0"/>
              <a:cs typeface="Arial" pitchFamily="-11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a:t>
            </a:fld>
            <a:endParaRPr lang="en-US">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3</a:t>
            </a:fld>
            <a:endParaRPr lang="en-US">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4</a:t>
            </a:fld>
            <a:endParaRPr lang="en-US">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5</a:t>
            </a:fld>
            <a:endParaRPr lang="en-US">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6</a:t>
            </a:fld>
            <a:endParaRPr lang="en-US">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1" charset="-128"/>
                <a:cs typeface="ＭＳ Ｐゴシック" pitchFamily="-111" charset="-128"/>
              </a:rPr>
              <a:t>Leaders and organizations with the capacity to inspire think, act and communicate from the inside-out. They start with Why. When we communicate our purpose or cause first, we communicate in a way that drives decision-making and behavior. It literally taps the part of the brain that inspires behavior.</a:t>
            </a:r>
          </a:p>
        </p:txBody>
      </p:sp>
      <p:sp>
        <p:nvSpPr>
          <p:cNvPr id="4" name="Slide Number Placeholder 3"/>
          <p:cNvSpPr>
            <a:spLocks noGrp="1"/>
          </p:cNvSpPr>
          <p:nvPr>
            <p:ph type="sldNum" sz="quarter" idx="5"/>
          </p:nvPr>
        </p:nvSpPr>
        <p:spPr/>
        <p:txBody>
          <a:bodyPr/>
          <a:lstStyle/>
          <a:p>
            <a:pPr>
              <a:defRPr/>
            </a:pPr>
            <a:fld id="{238585C2-8A4F-EA41-9F83-3D28658BB15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8</a:t>
            </a:fld>
            <a:endParaRPr lang="en-US">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1" charset="-128"/>
                <a:cs typeface="ＭＳ Ｐゴシック" pitchFamily="-111" charset="-128"/>
              </a:rPr>
              <a:t>Participants will reflect individually on this prompt.</a:t>
            </a: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9</a:t>
            </a:fld>
            <a:endParaRPr lang="en-US">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7" name="Rectangle 6"/>
          <p:cNvSpPr>
            <a:spLocks noChangeArrowheads="1"/>
          </p:cNvSpPr>
          <p:nvPr userDrawn="1"/>
        </p:nvSpPr>
        <p:spPr bwMode="auto">
          <a:xfrm>
            <a:off x="1447800" y="2209800"/>
            <a:ext cx="7696200"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8" name="Rectangle 17"/>
          <p:cNvSpPr>
            <a:spLocks noChangeArrowheads="1"/>
          </p:cNvSpPr>
          <p:nvPr userDrawn="1"/>
        </p:nvSpPr>
        <p:spPr bwMode="auto">
          <a:xfrm>
            <a:off x="1371600" y="6096000"/>
            <a:ext cx="7162800" cy="533400"/>
          </a:xfrm>
          <a:prstGeom prst="rect">
            <a:avLst/>
          </a:prstGeom>
          <a:noFill/>
          <a:ln w="9525">
            <a:noFill/>
            <a:miter lim="800000"/>
            <a:headEnd/>
            <a:tailEnd/>
          </a:ln>
        </p:spPr>
        <p:txBody>
          <a:bodyPr anchor="ctr">
            <a:prstTxWarp prst="textNoShape">
              <a:avLst/>
            </a:prstTxWarp>
          </a:bodyPr>
          <a:lstStyle/>
          <a:p>
            <a:pPr eaLnBrk="0" hangingPunct="0">
              <a:spcBef>
                <a:spcPts val="800"/>
              </a:spcBef>
              <a:defRPr/>
            </a:pPr>
            <a:r>
              <a:rPr lang="en-US" sz="1200" b="1">
                <a:solidFill>
                  <a:srgbClr val="070C51"/>
                </a:solidFill>
                <a:latin typeface="Calibri" pitchFamily="-111" charset="0"/>
              </a:rPr>
              <a:t>CALIFORNIA DEPARTMENT OF EDUCATION</a:t>
            </a:r>
            <a:br>
              <a:rPr lang="en-US" sz="1200" b="1">
                <a:solidFill>
                  <a:srgbClr val="070C51"/>
                </a:solidFill>
                <a:latin typeface="Calibri" pitchFamily="-111" charset="0"/>
              </a:rPr>
            </a:br>
            <a:r>
              <a:rPr lang="en-US" sz="1200">
                <a:solidFill>
                  <a:srgbClr val="070C51"/>
                </a:solidFill>
                <a:latin typeface="Calibri" pitchFamily="-111" charset="0"/>
              </a:rPr>
              <a:t>Tom Torlakson, State Superintendent of Public Instruction</a:t>
            </a:r>
            <a:endParaRPr lang="en-US" sz="1400" b="1">
              <a:solidFill>
                <a:srgbClr val="000000"/>
              </a:solidFill>
              <a:latin typeface="Calibri" pitchFamily="-111" charset="0"/>
            </a:endParaRPr>
          </a:p>
        </p:txBody>
      </p:sp>
      <p:pic>
        <p:nvPicPr>
          <p:cNvPr id="9" name="Picture 41" descr="C:\Users\scoelab\AppData\Local\Microsoft\Windows\Temporary Internet Files\Content.IE5\N4SAVRRO\MP900439571[1].jpg"/>
          <p:cNvPicPr>
            <a:picLocks noChangeAspect="1" noChangeArrowheads="1"/>
          </p:cNvPicPr>
          <p:nvPr userDrawn="1"/>
        </p:nvPicPr>
        <p:blipFill>
          <a:blip r:embed="rId4"/>
          <a:srcRect/>
          <a:stretch>
            <a:fillRect/>
          </a:stretch>
        </p:blipFill>
        <p:spPr bwMode="auto">
          <a:xfrm>
            <a:off x="1219200" y="3636963"/>
            <a:ext cx="3135313" cy="1925637"/>
          </a:xfrm>
          <a:prstGeom prst="rect">
            <a:avLst/>
          </a:prstGeom>
          <a:noFill/>
          <a:ln w="9525">
            <a:noFill/>
            <a:miter lim="800000"/>
            <a:headEnd/>
            <a:tailEnd/>
          </a:ln>
          <a:effectLst>
            <a:outerShdw blurRad="190500" algn="tl" rotWithShape="0">
              <a:srgbClr val="000000">
                <a:alpha val="70000"/>
              </a:srgbClr>
            </a:outerShdw>
          </a:effectLst>
        </p:spPr>
      </p:pic>
      <p:pic>
        <p:nvPicPr>
          <p:cNvPr id="10" name="Picture 3" descr="MP900426501[1]"/>
          <p:cNvPicPr>
            <a:picLocks noChangeAspect="1" noChangeArrowheads="1"/>
          </p:cNvPicPr>
          <p:nvPr userDrawn="1"/>
        </p:nvPicPr>
        <p:blipFill>
          <a:blip r:embed="rId5"/>
          <a:srcRect/>
          <a:stretch>
            <a:fillRect/>
          </a:stretch>
        </p:blipFill>
        <p:spPr bwMode="auto">
          <a:xfrm>
            <a:off x="4354513" y="3636963"/>
            <a:ext cx="1924050" cy="1925637"/>
          </a:xfrm>
          <a:prstGeom prst="rect">
            <a:avLst/>
          </a:prstGeom>
          <a:noFill/>
          <a:ln w="9525">
            <a:noFill/>
            <a:miter lim="800000"/>
            <a:headEnd/>
            <a:tailEnd/>
          </a:ln>
          <a:effectLst>
            <a:outerShdw blurRad="190500" algn="tl" rotWithShape="0">
              <a:srgbClr val="000000">
                <a:alpha val="70000"/>
              </a:srgbClr>
            </a:outerShdw>
          </a:effectLst>
        </p:spPr>
      </p:pic>
      <p:pic>
        <p:nvPicPr>
          <p:cNvPr id="11" name="Picture 4" descr="MP900439561[1]"/>
          <p:cNvPicPr>
            <a:picLocks noChangeAspect="1" noChangeArrowheads="1"/>
          </p:cNvPicPr>
          <p:nvPr userDrawn="1"/>
        </p:nvPicPr>
        <p:blipFill>
          <a:blip r:embed="rId6"/>
          <a:srcRect/>
          <a:stretch>
            <a:fillRect/>
          </a:stretch>
        </p:blipFill>
        <p:spPr bwMode="auto">
          <a:xfrm>
            <a:off x="6278563" y="3636963"/>
            <a:ext cx="3144837" cy="1925637"/>
          </a:xfrm>
          <a:prstGeom prst="rect">
            <a:avLst/>
          </a:prstGeom>
          <a:noFill/>
          <a:ln w="9525">
            <a:noFill/>
            <a:miter lim="800000"/>
            <a:headEnd/>
            <a:tailEnd/>
          </a:ln>
          <a:effectLst>
            <a:outerShdw blurRad="190500" algn="tl" rotWithShape="0">
              <a:srgbClr val="000000">
                <a:alpha val="70000"/>
              </a:srgbClr>
            </a:outerShdw>
          </a:effectLst>
        </p:spPr>
      </p:pic>
      <p:sp>
        <p:nvSpPr>
          <p:cNvPr id="1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3" name="Picture 16"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25607" name="Rectangle 7"/>
          <p:cNvSpPr>
            <a:spLocks noGrp="1" noChangeArrowheads="1"/>
          </p:cNvSpPr>
          <p:nvPr>
            <p:ph type="ctrTitle"/>
          </p:nvPr>
        </p:nvSpPr>
        <p:spPr>
          <a:xfrm>
            <a:off x="1620838" y="0"/>
            <a:ext cx="7370762" cy="2420937"/>
          </a:xfrm>
        </p:spPr>
        <p:txBody>
          <a:bodyPr/>
          <a:lstStyle>
            <a:lvl1pPr>
              <a:defRPr/>
            </a:lvl1pPr>
          </a:lstStyle>
          <a:p>
            <a:pPr lvl="0"/>
            <a:r>
              <a:rPr lang="en-US" noProof="0" smtClean="0"/>
              <a:t>Click to edit Master 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7FE9CD82-DF10-CE47-BE27-7ED1EEA375E5}" type="datetime1">
              <a:rPr lang="en-US"/>
              <a:pPr>
                <a:defRPr/>
              </a:pPr>
              <a:t>2/8/2015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35F625BB-8F8B-1E44-8758-164B7090C7C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A079B96F-A47D-DD44-A6B3-AEB6FFEF163C}" type="datetime1">
              <a:rPr lang="en-US"/>
              <a:pPr>
                <a:defRPr/>
              </a:pPr>
              <a:t>2/8/2015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E54B293A-B933-5D44-B0BD-2F99ECB413CB}"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8" name="Rectangle 7"/>
          <p:cNvSpPr>
            <a:spLocks noChangeArrowheads="1"/>
          </p:cNvSpPr>
          <p:nvPr userDrawn="1"/>
        </p:nvSpPr>
        <p:spPr bwMode="auto">
          <a:xfrm>
            <a:off x="1219200" y="1752600"/>
            <a:ext cx="8066088"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9"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 name="Picture 10"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1"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eaLnBrk="1" hangingPunct="1">
              <a:defRPr/>
            </a:lvl1pPr>
          </a:lstStyle>
          <a:p>
            <a:pPr>
              <a:defRPr/>
            </a:pPr>
            <a:fld id="{C585DCD1-B0B2-3049-ABB6-23CCF849CCA9}" type="datetime1">
              <a:rPr lang="en-US"/>
              <a:pPr>
                <a:defRPr/>
              </a:pPr>
              <a:t>2/8/2015</a:t>
            </a:fld>
            <a:endParaRPr lang="en-US"/>
          </a:p>
        </p:txBody>
      </p:sp>
      <p:sp>
        <p:nvSpPr>
          <p:cNvPr id="1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4" name="Rectangle 6"/>
          <p:cNvSpPr>
            <a:spLocks noGrp="1" noChangeArrowheads="1"/>
          </p:cNvSpPr>
          <p:nvPr>
            <p:ph type="sldNum" sz="quarter" idx="12"/>
          </p:nvPr>
        </p:nvSpPr>
        <p:spPr/>
        <p:txBody>
          <a:bodyPr/>
          <a:lstStyle>
            <a:lvl1pPr eaLnBrk="1" hangingPunct="1">
              <a:defRPr/>
            </a:lvl1pPr>
          </a:lstStyle>
          <a:p>
            <a:pPr>
              <a:defRPr/>
            </a:pPr>
            <a:fld id="{F12C6E81-60FC-F840-89E9-CDF10738EAC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eaLnBrk="1" hangingPunct="1">
              <a:defRPr/>
            </a:lvl1pPr>
          </a:lstStyle>
          <a:p>
            <a:pPr>
              <a:defRPr/>
            </a:pPr>
            <a:fld id="{BA1A3024-5625-284E-B97A-BBCACCC6D951}" type="datetime1">
              <a:rPr lang="en-US"/>
              <a:pPr>
                <a:defRPr/>
              </a:pPr>
              <a:t>2/8/2015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2DC8E8D3-B78C-324A-B85C-EBC83631738F}"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dt" sz="half" idx="10"/>
          </p:nvPr>
        </p:nvSpPr>
        <p:spPr/>
        <p:txBody>
          <a:bodyPr/>
          <a:lstStyle>
            <a:lvl1pPr eaLnBrk="1" hangingPunct="1">
              <a:defRPr/>
            </a:lvl1pPr>
          </a:lstStyle>
          <a:p>
            <a:pPr>
              <a:defRPr/>
            </a:pPr>
            <a:fld id="{D61D6005-9962-C248-A419-DB47176EC3FE}" type="datetime1">
              <a:rPr lang="en-US"/>
              <a:pPr>
                <a:defRPr/>
              </a:pPr>
              <a:t>2/8/2015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A6699FF4-97DA-E340-A575-0D995482C02F}"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8"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9"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4"/>
          <p:cNvSpPr>
            <a:spLocks noGrp="1" noChangeArrowheads="1"/>
          </p:cNvSpPr>
          <p:nvPr>
            <p:ph type="dt" sz="half" idx="10"/>
          </p:nvPr>
        </p:nvSpPr>
        <p:spPr/>
        <p:txBody>
          <a:bodyPr/>
          <a:lstStyle>
            <a:lvl1pPr eaLnBrk="1" hangingPunct="1">
              <a:defRPr/>
            </a:lvl1pPr>
          </a:lstStyle>
          <a:p>
            <a:pPr>
              <a:defRPr/>
            </a:pPr>
            <a:fld id="{ECAC5681-70AC-DF4F-A89E-EDB56D47791D}" type="datetime1">
              <a:rPr lang="en-US"/>
              <a:pPr>
                <a:defRPr/>
              </a:pPr>
              <a:t>2/8/2015</a:t>
            </a:fld>
            <a:endParaRPr lang="en-US"/>
          </a:p>
        </p:txBody>
      </p:sp>
      <p:sp>
        <p:nvSpPr>
          <p:cNvPr id="12"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3" name="Rectangle 6"/>
          <p:cNvSpPr>
            <a:spLocks noGrp="1" noChangeArrowheads="1"/>
          </p:cNvSpPr>
          <p:nvPr>
            <p:ph type="sldNum" sz="quarter" idx="12"/>
          </p:nvPr>
        </p:nvSpPr>
        <p:spPr/>
        <p:txBody>
          <a:bodyPr/>
          <a:lstStyle>
            <a:lvl1pPr eaLnBrk="1" hangingPunct="1">
              <a:defRPr/>
            </a:lvl1pPr>
          </a:lstStyle>
          <a:p>
            <a:pPr>
              <a:defRPr/>
            </a:pPr>
            <a:fld id="{B319A8BF-1C8D-134C-B074-9365899A1EC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fld id="{EC77A39F-5627-F546-9379-64E1A084A31E}" type="datetime1">
              <a:rPr lang="en-US"/>
              <a:pPr>
                <a:defRPr/>
              </a:pPr>
              <a:t>2/8/2015</a:t>
            </a:fld>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C09008AF-2454-424F-8629-78025C875CF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3"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4"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5"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6" name="Rectangle 4"/>
          <p:cNvSpPr>
            <a:spLocks noGrp="1" noChangeArrowheads="1"/>
          </p:cNvSpPr>
          <p:nvPr>
            <p:ph type="dt" sz="half" idx="10"/>
          </p:nvPr>
        </p:nvSpPr>
        <p:spPr/>
        <p:txBody>
          <a:bodyPr/>
          <a:lstStyle>
            <a:lvl1pPr eaLnBrk="1" hangingPunct="1">
              <a:defRPr/>
            </a:lvl1pPr>
          </a:lstStyle>
          <a:p>
            <a:pPr>
              <a:defRPr/>
            </a:pPr>
            <a:fld id="{6D014AB6-6185-1E4A-9C9E-41F406EF2E63}" type="datetime1">
              <a:rPr lang="en-US"/>
              <a:pPr>
                <a:defRPr/>
              </a:pPr>
              <a:t>2/8/2015</a:t>
            </a:fld>
            <a:endParaRPr lang="en-US"/>
          </a:p>
        </p:txBody>
      </p:sp>
      <p:sp>
        <p:nvSpPr>
          <p:cNvPr id="7"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447F8D91-D42F-7444-B7FD-5B856767E1EA}"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DD3C4DDE-70CC-8241-9D5E-2FE279415314}" type="datetime1">
              <a:rPr lang="en-US"/>
              <a:pPr>
                <a:defRPr/>
              </a:pPr>
              <a:t>2/8/2015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1793C06C-01D2-9746-8E7C-1035C8CDD4D1}"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BCF3C1C2-EDC6-5B4A-88E5-F471D40C45A0}" type="datetime1">
              <a:rPr lang="en-US"/>
              <a:pPr>
                <a:defRPr/>
              </a:pPr>
              <a:t>2/8/2015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D47D4F6F-BA4E-CE4A-B00A-3DE37F616D0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1027" name="Rectangle 2"/>
          <p:cNvSpPr>
            <a:spLocks noGrp="1" noChangeArrowheads="1"/>
          </p:cNvSpPr>
          <p:nvPr userDrawn="1">
            <p:ph type="title"/>
          </p:nvPr>
        </p:nvSpPr>
        <p:spPr bwMode="auto">
          <a:xfrm>
            <a:off x="1905000" y="6096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userDrawn="1">
            <p:ph type="body" idx="1"/>
          </p:nvPr>
        </p:nvSpPr>
        <p:spPr bwMode="auto">
          <a:xfrm>
            <a:off x="1905000" y="198120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userDrawn="1">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111" charset="0"/>
              </a:defRPr>
            </a:lvl1pPr>
          </a:lstStyle>
          <a:p>
            <a:pPr>
              <a:defRPr/>
            </a:pPr>
            <a:fld id="{7991DD99-0624-5A40-AC44-A8597E1C06BD}" type="datetime1">
              <a:rPr lang="en-US"/>
              <a:pPr>
                <a:defRPr/>
              </a:pPr>
              <a:t>2/8/2015</a:t>
            </a:fld>
            <a:endParaRPr lang="en-US"/>
          </a:p>
        </p:txBody>
      </p:sp>
      <p:sp>
        <p:nvSpPr>
          <p:cNvPr id="3" name="Rectangle 5"/>
          <p:cNvSpPr>
            <a:spLocks noGrp="1" noChangeArrowheads="1"/>
          </p:cNvSpPr>
          <p:nvPr userDrawn="1">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ea typeface="+mn-ea"/>
                <a:cs typeface="Calibri" pitchFamily="34" charset="0"/>
              </a:defRPr>
            </a:lvl1pPr>
          </a:lstStyle>
          <a:p>
            <a:pPr>
              <a:defRPr/>
            </a:pPr>
            <a:endParaRPr lang="en-US" altLang="en-US"/>
          </a:p>
        </p:txBody>
      </p:sp>
      <p:sp>
        <p:nvSpPr>
          <p:cNvPr id="1030" name="Rectangle 6"/>
          <p:cNvSpPr>
            <a:spLocks noGrp="1" noChangeArrowheads="1"/>
          </p:cNvSpPr>
          <p:nvPr userDrawn="1">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itchFamily="-111" charset="0"/>
              </a:defRPr>
            </a:lvl1pPr>
          </a:lstStyle>
          <a:p>
            <a:pPr>
              <a:defRPr/>
            </a:pPr>
            <a:fld id="{6D309240-DE24-9F47-A249-C725FD628AD9}" type="slidenum">
              <a:rPr lang="en-US"/>
              <a:pPr>
                <a:defRPr/>
              </a:pPr>
              <a:t>‹#›</a:t>
            </a:fld>
            <a:endParaRPr lang="en-US"/>
          </a:p>
        </p:txBody>
      </p:sp>
      <p:sp>
        <p:nvSpPr>
          <p:cNvPr id="103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13"/>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33" name="Picture 10" descr="Color-ppt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34"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Tree>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kansasmts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ansasmtss.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riendsofquinn.com/blog/post/exclusive-video-interview-steven-spielberg-on-his-dyslexia/23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d.com/talks/drew_dudley_everyday_leader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ted.com/talks/simon_sinek_how_great_leaders_inspire_a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20838" y="0"/>
            <a:ext cx="7370762" cy="2420938"/>
          </a:xfrm>
        </p:spPr>
        <p:txBody>
          <a:bodyPr/>
          <a:lstStyle/>
          <a:p>
            <a:r>
              <a:rPr lang="en-US" b="1" dirty="0" smtClean="0">
                <a:latin typeface="Calibri" pitchFamily="-111" charset="0"/>
                <a:ea typeface="Calibri" pitchFamily="-111" charset="0"/>
                <a:cs typeface="Calibri" pitchFamily="-111" charset="0"/>
              </a:rPr>
              <a:t>Blueprint for Improving Instruction, Accessibility, and Outcomes for All Students</a:t>
            </a:r>
            <a:endParaRPr lang="en-US" b="1" dirty="0">
              <a:latin typeface="Calibri" pitchFamily="-111" charset="0"/>
              <a:ea typeface="Calibri" pitchFamily="-111" charset="0"/>
              <a:cs typeface="Calibri" pitchFamily="-111" charset="0"/>
            </a:endParaRPr>
          </a:p>
        </p:txBody>
      </p:sp>
      <p:sp>
        <p:nvSpPr>
          <p:cNvPr id="15363" name="TextBox 1"/>
          <p:cNvSpPr txBox="1">
            <a:spLocks noChangeArrowheads="1"/>
          </p:cNvSpPr>
          <p:nvPr/>
        </p:nvSpPr>
        <p:spPr bwMode="auto">
          <a:xfrm>
            <a:off x="1828800" y="2590800"/>
            <a:ext cx="7086600" cy="646331"/>
          </a:xfrm>
          <a:prstGeom prst="rect">
            <a:avLst/>
          </a:prstGeom>
          <a:noFill/>
          <a:ln w="9525">
            <a:noFill/>
            <a:miter lim="800000"/>
            <a:headEnd/>
            <a:tailEnd/>
          </a:ln>
        </p:spPr>
        <p:txBody>
          <a:bodyPr>
            <a:prstTxWarp prst="textNoShape">
              <a:avLst/>
            </a:prstTxWarp>
            <a:spAutoFit/>
          </a:bodyPr>
          <a:lstStyle/>
          <a:p>
            <a:pPr algn="ctr"/>
            <a:r>
              <a:rPr lang="en-US" b="1" dirty="0" smtClean="0">
                <a:ea typeface="Calibri" pitchFamily="-111" charset="0"/>
                <a:cs typeface="Calibri" pitchFamily="-111" charset="0"/>
                <a:sym typeface="Symbol" pitchFamily="-111" charset="2"/>
              </a:rPr>
              <a:t>February 17</a:t>
            </a:r>
            <a:r>
              <a:rPr lang="en-US" b="1" baseline="30000" dirty="0" smtClean="0">
                <a:ea typeface="Calibri" pitchFamily="-111" charset="0"/>
                <a:cs typeface="Calibri" pitchFamily="-111" charset="0"/>
                <a:sym typeface="Symbol" pitchFamily="-111" charset="2"/>
              </a:rPr>
              <a:t>th</a:t>
            </a:r>
            <a:r>
              <a:rPr lang="en-US" b="1" dirty="0">
                <a:ea typeface="Calibri" pitchFamily="-111" charset="0"/>
                <a:cs typeface="Calibri" pitchFamily="-111" charset="0"/>
                <a:sym typeface="Symbol" pitchFamily="-111" charset="2"/>
              </a:rPr>
              <a:t>, </a:t>
            </a:r>
            <a:r>
              <a:rPr lang="en-US" b="1" dirty="0" smtClean="0">
                <a:ea typeface="Calibri" pitchFamily="-111" charset="0"/>
                <a:cs typeface="Calibri" pitchFamily="-111" charset="0"/>
                <a:sym typeface="Symbol" pitchFamily="-111" charset="2"/>
              </a:rPr>
              <a:t>2015</a:t>
            </a:r>
            <a:endParaRPr lang="en-US" dirty="0" smtClean="0">
              <a:ea typeface="Calibri" pitchFamily="-111" charset="0"/>
              <a:cs typeface="Calibri" pitchFamily="-111" charset="0"/>
              <a:sym typeface="Symbol" pitchFamily="-111" charset="2"/>
            </a:endParaRPr>
          </a:p>
          <a:p>
            <a:pPr algn="ctr"/>
            <a:r>
              <a:rPr lang="en-US" b="1" dirty="0" smtClean="0">
                <a:ea typeface="Calibri" pitchFamily="-111" charset="0"/>
                <a:cs typeface="Calibri" pitchFamily="-111" charset="0"/>
                <a:sym typeface="Symbol" pitchFamily="-111" charset="2"/>
              </a:rPr>
              <a:t>Sacramento Convention Center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400" y="381000"/>
            <a:ext cx="7315200" cy="1143000"/>
          </a:xfrm>
        </p:spPr>
        <p:txBody>
          <a:bodyPr/>
          <a:lstStyle/>
          <a:p>
            <a:pPr>
              <a:defRPr/>
            </a:pPr>
            <a:r>
              <a:rPr lang="en-US" altLang="en-US" dirty="0" smtClean="0">
                <a:latin typeface="+mj-lt"/>
                <a:ea typeface="Calibri" pitchFamily="-65" charset="0"/>
                <a:cs typeface="Calibri" pitchFamily="-65" charset="0"/>
              </a:rPr>
              <a:t>Multi-tiered System of Supports (MTSS)</a:t>
            </a:r>
          </a:p>
        </p:txBody>
      </p:sp>
      <p:sp>
        <p:nvSpPr>
          <p:cNvPr id="27651" name="Content Placeholder 2"/>
          <p:cNvSpPr>
            <a:spLocks noGrp="1"/>
          </p:cNvSpPr>
          <p:nvPr>
            <p:ph idx="1"/>
          </p:nvPr>
        </p:nvSpPr>
        <p:spPr>
          <a:xfrm>
            <a:off x="1371600" y="1981200"/>
            <a:ext cx="7772400" cy="4191000"/>
          </a:xfrm>
        </p:spPr>
        <p:txBody>
          <a:bodyPr/>
          <a:lstStyle/>
          <a:p>
            <a:pPr>
              <a:buFontTx/>
              <a:buNone/>
            </a:pPr>
            <a:r>
              <a:rPr lang="en-US" sz="2400">
                <a:latin typeface="Calibri" pitchFamily="-111" charset="0"/>
                <a:ea typeface="Calibri" pitchFamily="-111" charset="0"/>
                <a:cs typeface="Calibri" pitchFamily="-111" charset="0"/>
              </a:rPr>
              <a:t>	</a:t>
            </a:r>
            <a:r>
              <a:rPr lang="en-US" sz="2200">
                <a:latin typeface="Arial" pitchFamily="-111" charset="0"/>
                <a:ea typeface="Calibri" pitchFamily="-111" charset="0"/>
                <a:cs typeface="Calibri" pitchFamily="-111" charset="0"/>
              </a:rPr>
              <a:t>A coordinated system of supports and services is crucial for ensuring appropriate and timely attention to students’ needs. The Multi-Tiered System of Supports (MTSS) model expands California’s Response to Intervention and Instruction (RtI2) process by aligning all systems of high quality first instruction, support, and intervention and including structures for building, changing, and sustaining systems. In addition, assessments and progress monitoring are employed to allow for a data-based, problem-solving approach to instructional decision-making. </a:t>
            </a:r>
          </a:p>
        </p:txBody>
      </p:sp>
      <p:sp>
        <p:nvSpPr>
          <p:cNvPr id="23556" name="Rectangle 5"/>
          <p:cNvSpPr>
            <a:spLocks noChangeArrowheads="1"/>
          </p:cNvSpPr>
          <p:nvPr/>
        </p:nvSpPr>
        <p:spPr bwMode="auto">
          <a:xfrm>
            <a:off x="2019300" y="6210300"/>
            <a:ext cx="6743700" cy="400050"/>
          </a:xfrm>
          <a:prstGeom prst="rect">
            <a:avLst/>
          </a:prstGeom>
          <a:noFill/>
          <a:ln>
            <a:noFill/>
          </a:ln>
          <a:extLst/>
        </p:spPr>
        <p:txBody>
          <a:bodyPr>
            <a:spAutoFit/>
          </a:bodyPr>
          <a:lstStyle>
            <a:lvl1pPr eaLnBrk="0" hangingPunct="0">
              <a:spcBef>
                <a:spcPct val="20000"/>
              </a:spcBef>
              <a:buChar char="•"/>
              <a:defRPr sz="3200">
                <a:solidFill>
                  <a:schemeClr val="tx1"/>
                </a:solidFill>
                <a:latin typeface="Calibri" pitchFamily="-65" charset="0"/>
                <a:ea typeface="Calibri" pitchFamily="-65" charset="0"/>
                <a:cs typeface="Calibri" pitchFamily="-65" charset="0"/>
              </a:defRPr>
            </a:lvl1pPr>
            <a:lvl2pPr marL="37931725" indent="-37474525" eaLnBrk="0" hangingPunct="0">
              <a:spcBef>
                <a:spcPct val="20000"/>
              </a:spcBef>
              <a:buChar char="–"/>
              <a:defRPr sz="2800">
                <a:solidFill>
                  <a:schemeClr val="tx1"/>
                </a:solidFill>
                <a:latin typeface="Calibri" pitchFamily="-65" charset="0"/>
                <a:ea typeface="Calibri" pitchFamily="-65" charset="0"/>
                <a:cs typeface="Calibri" pitchFamily="-65" charset="0"/>
              </a:defRPr>
            </a:lvl2pPr>
            <a:lvl3pPr marL="1143000" indent="-228600" eaLnBrk="0" hangingPunct="0">
              <a:spcBef>
                <a:spcPct val="20000"/>
              </a:spcBef>
              <a:buChar char="•"/>
              <a:defRPr sz="2400">
                <a:solidFill>
                  <a:schemeClr val="tx1"/>
                </a:solidFill>
                <a:latin typeface="Calibri" pitchFamily="-65" charset="0"/>
                <a:ea typeface="Calibri" pitchFamily="-65" charset="0"/>
                <a:cs typeface="Calibri" pitchFamily="-65" charset="0"/>
              </a:defRPr>
            </a:lvl3pPr>
            <a:lvl4pPr marL="1600200" indent="-228600" eaLnBrk="0" hangingPunct="0">
              <a:spcBef>
                <a:spcPct val="20000"/>
              </a:spcBef>
              <a:buChar char="–"/>
              <a:defRPr sz="2000">
                <a:solidFill>
                  <a:schemeClr val="tx1"/>
                </a:solidFill>
                <a:latin typeface="Calibri" pitchFamily="-65" charset="0"/>
                <a:ea typeface="Calibri" pitchFamily="-65" charset="0"/>
                <a:cs typeface="Calibri" pitchFamily="-65" charset="0"/>
              </a:defRPr>
            </a:lvl4pPr>
            <a:lvl5pPr marL="2057400" indent="-228600" eaLnBrk="0" hangingPunct="0">
              <a:spcBef>
                <a:spcPct val="20000"/>
              </a:spcBef>
              <a:buChar char="»"/>
              <a:defRPr sz="2000">
                <a:solidFill>
                  <a:schemeClr val="tx1"/>
                </a:solidFill>
                <a:latin typeface="Calibri" pitchFamily="-65" charset="0"/>
                <a:ea typeface="Calibri" pitchFamily="-65" charset="0"/>
                <a:cs typeface="Calibri" pitchFamily="-65" charset="0"/>
              </a:defRPr>
            </a:lvl5pPr>
            <a:lvl6pPr marL="25146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6pPr>
            <a:lvl7pPr marL="29718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7pPr>
            <a:lvl8pPr marL="34290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8pPr>
            <a:lvl9pPr marL="38862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9pPr>
          </a:lstStyle>
          <a:p>
            <a:pPr algn="r" eaLnBrk="1" hangingPunct="1">
              <a:spcBef>
                <a:spcPct val="0"/>
              </a:spcBef>
              <a:buFontTx/>
              <a:buNone/>
              <a:defRPr/>
            </a:pPr>
            <a:r>
              <a:rPr lang="en-US" altLang="en-US" sz="2000" dirty="0" smtClean="0">
                <a:latin typeface="+mn-lt"/>
                <a:cs typeface="Arial" charset="0"/>
              </a:rPr>
              <a:t>-CA ELA/ELD Framework, 2014 (Chapter 9, Pages 46-47)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381000"/>
            <a:ext cx="7467600" cy="1143000"/>
          </a:xfrm>
        </p:spPr>
        <p:txBody>
          <a:bodyPr/>
          <a:lstStyle/>
          <a:p>
            <a:pPr>
              <a:defRPr/>
            </a:pPr>
            <a:r>
              <a:rPr lang="en-US" altLang="en-US" dirty="0" smtClean="0">
                <a:latin typeface="+mj-lt"/>
                <a:ea typeface="Calibri" pitchFamily="-65" charset="0"/>
                <a:cs typeface="Calibri" pitchFamily="-65" charset="0"/>
              </a:rPr>
              <a:t>MTSS</a:t>
            </a:r>
            <a:endParaRPr lang="en-US" altLang="en-US" dirty="0">
              <a:latin typeface="+mj-lt"/>
              <a:ea typeface="Calibri" pitchFamily="-65" charset="0"/>
              <a:cs typeface="Calibri" pitchFamily="-65" charset="0"/>
            </a:endParaRPr>
          </a:p>
        </p:txBody>
      </p:sp>
      <p:pic>
        <p:nvPicPr>
          <p:cNvPr id="31747" name="Picture 3" descr="Screen Shot 2014-11-04 at 2.31.54 PM.png"/>
          <p:cNvPicPr>
            <a:picLocks noChangeAspect="1"/>
          </p:cNvPicPr>
          <p:nvPr/>
        </p:nvPicPr>
        <p:blipFill>
          <a:blip r:embed="rId3"/>
          <a:srcRect/>
          <a:stretch>
            <a:fillRect/>
          </a:stretch>
        </p:blipFill>
        <p:spPr bwMode="auto">
          <a:xfrm>
            <a:off x="2590800" y="1993900"/>
            <a:ext cx="4816475" cy="4330700"/>
          </a:xfrm>
          <a:prstGeom prst="rect">
            <a:avLst/>
          </a:prstGeom>
          <a:noFill/>
          <a:ln w="9525">
            <a:noFill/>
            <a:miter lim="800000"/>
            <a:headEnd/>
            <a:tailEnd/>
          </a:ln>
        </p:spPr>
      </p:pic>
      <p:sp>
        <p:nvSpPr>
          <p:cNvPr id="31748" name="Rectangle 4"/>
          <p:cNvSpPr>
            <a:spLocks noChangeArrowheads="1"/>
          </p:cNvSpPr>
          <p:nvPr/>
        </p:nvSpPr>
        <p:spPr bwMode="auto">
          <a:xfrm>
            <a:off x="2057400" y="6324600"/>
            <a:ext cx="6045200" cy="400050"/>
          </a:xfrm>
          <a:prstGeom prst="rect">
            <a:avLst/>
          </a:prstGeom>
          <a:noFill/>
          <a:ln w="9525">
            <a:noFill/>
            <a:miter lim="800000"/>
            <a:headEnd/>
            <a:tailEnd/>
          </a:ln>
        </p:spPr>
        <p:txBody>
          <a:bodyPr>
            <a:prstTxWarp prst="textNoShape">
              <a:avLst/>
            </a:prstTxWarp>
            <a:spAutoFit/>
          </a:bodyPr>
          <a:lstStyle/>
          <a:p>
            <a:pPr algn="r"/>
            <a:r>
              <a:rPr lang="en-US" sz="2000" dirty="0">
                <a:ea typeface="Calibri" pitchFamily="-111" charset="0"/>
                <a:cs typeface="Calibri" pitchFamily="-111" charset="0"/>
              </a:rPr>
              <a:t>Source: Kansas MTSS: </a:t>
            </a:r>
            <a:r>
              <a:rPr lang="en-US" sz="2000" u="sng" dirty="0">
                <a:ea typeface="Calibri" pitchFamily="-111" charset="0"/>
                <a:cs typeface="Calibri" pitchFamily="-111" charset="0"/>
                <a:hlinkClick r:id="rId4"/>
              </a:rPr>
              <a:t>http://www.kansasmtss.org/</a:t>
            </a:r>
            <a:r>
              <a:rPr lang="en-US" u="sng" dirty="0">
                <a:ea typeface="Calibri" pitchFamily="-111" charset="0"/>
                <a:cs typeface="Calibri" pitchFamily="-111" charset="0"/>
              </a:rPr>
              <a:t>  </a:t>
            </a:r>
            <a:endParaRPr lang="en-US" dirty="0">
              <a:ea typeface="Calibri" pitchFamily="-111" charset="0"/>
              <a:cs typeface="Calibri" pitchFamily="-111"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Screen Shot 2014-11-04 at 2.29.20 PM.png"/>
          <p:cNvPicPr>
            <a:picLocks noChangeAspect="1"/>
          </p:cNvPicPr>
          <p:nvPr/>
        </p:nvPicPr>
        <p:blipFill>
          <a:blip r:embed="rId3"/>
          <a:srcRect/>
          <a:stretch>
            <a:fillRect/>
          </a:stretch>
        </p:blipFill>
        <p:spPr bwMode="auto">
          <a:xfrm>
            <a:off x="0" y="-30117"/>
            <a:ext cx="9144000" cy="688811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0" y="381000"/>
            <a:ext cx="7467600" cy="1143000"/>
          </a:xfrm>
        </p:spPr>
        <p:txBody>
          <a:bodyPr/>
          <a:lstStyle/>
          <a:p>
            <a:pPr>
              <a:defRPr/>
            </a:pPr>
            <a:r>
              <a:rPr lang="en-US" altLang="en-US" dirty="0" smtClean="0">
                <a:latin typeface="+mj-lt"/>
                <a:ea typeface="Calibri" pitchFamily="-65" charset="0"/>
                <a:cs typeface="Calibri" pitchFamily="-65" charset="0"/>
              </a:rPr>
              <a:t>MTSS</a:t>
            </a:r>
          </a:p>
        </p:txBody>
      </p:sp>
      <p:sp>
        <p:nvSpPr>
          <p:cNvPr id="33795" name="Rectangle 5"/>
          <p:cNvSpPr>
            <a:spLocks noChangeArrowheads="1"/>
          </p:cNvSpPr>
          <p:nvPr/>
        </p:nvSpPr>
        <p:spPr bwMode="auto">
          <a:xfrm>
            <a:off x="1676400" y="1905000"/>
            <a:ext cx="7467600" cy="4246563"/>
          </a:xfrm>
          <a:prstGeom prst="rect">
            <a:avLst/>
          </a:prstGeom>
          <a:noFill/>
          <a:ln w="9525">
            <a:noFill/>
            <a:miter lim="800000"/>
            <a:headEnd/>
            <a:tailEnd/>
          </a:ln>
        </p:spPr>
        <p:txBody>
          <a:bodyPr>
            <a:prstTxWarp prst="textNoShape">
              <a:avLst/>
            </a:prstTxWarp>
            <a:spAutoFit/>
          </a:bodyPr>
          <a:lstStyle/>
          <a:p>
            <a:r>
              <a:rPr lang="en-US" sz="3000"/>
              <a:t>Schools and districts should have in place a well-defined framework for MTSS, including a leadership and organizational structures, routines for program evaluation and progress monitoring of students, initial and ongoing professional learning for all educators, and clear two-way </a:t>
            </a:r>
            <a:r>
              <a:rPr lang="en-US" sz="3000">
                <a:solidFill>
                  <a:srgbClr val="000066"/>
                </a:solidFill>
              </a:rPr>
              <a:t>communication</a:t>
            </a:r>
            <a:r>
              <a:rPr lang="en-US" sz="3000"/>
              <a:t> between parents and educators. </a:t>
            </a:r>
          </a:p>
        </p:txBody>
      </p:sp>
      <p:sp>
        <p:nvSpPr>
          <p:cNvPr id="26628" name="Rectangle 6"/>
          <p:cNvSpPr>
            <a:spLocks noChangeArrowheads="1"/>
          </p:cNvSpPr>
          <p:nvPr/>
        </p:nvSpPr>
        <p:spPr bwMode="auto">
          <a:xfrm>
            <a:off x="2705100" y="6134100"/>
            <a:ext cx="6210300" cy="461963"/>
          </a:xfrm>
          <a:prstGeom prst="rect">
            <a:avLst/>
          </a:prstGeom>
          <a:noFill/>
          <a:ln>
            <a:noFill/>
          </a:ln>
          <a:extLst/>
        </p:spPr>
        <p:txBody>
          <a:bodyPr>
            <a:spAutoFit/>
          </a:bodyPr>
          <a:lstStyle>
            <a:lvl1pPr eaLnBrk="0" hangingPunct="0">
              <a:spcBef>
                <a:spcPct val="20000"/>
              </a:spcBef>
              <a:buChar char="•"/>
              <a:defRPr sz="3200">
                <a:solidFill>
                  <a:schemeClr val="tx1"/>
                </a:solidFill>
                <a:latin typeface="Calibri" pitchFamily="-65" charset="0"/>
                <a:ea typeface="Calibri" pitchFamily="-65" charset="0"/>
                <a:cs typeface="Calibri" pitchFamily="-65" charset="0"/>
              </a:defRPr>
            </a:lvl1pPr>
            <a:lvl2pPr marL="37931725" indent="-37474525" eaLnBrk="0" hangingPunct="0">
              <a:spcBef>
                <a:spcPct val="20000"/>
              </a:spcBef>
              <a:buChar char="–"/>
              <a:defRPr sz="2800">
                <a:solidFill>
                  <a:schemeClr val="tx1"/>
                </a:solidFill>
                <a:latin typeface="Calibri" pitchFamily="-65" charset="0"/>
                <a:ea typeface="Calibri" pitchFamily="-65" charset="0"/>
                <a:cs typeface="Calibri" pitchFamily="-65" charset="0"/>
              </a:defRPr>
            </a:lvl2pPr>
            <a:lvl3pPr marL="1143000" indent="-228600" eaLnBrk="0" hangingPunct="0">
              <a:spcBef>
                <a:spcPct val="20000"/>
              </a:spcBef>
              <a:buChar char="•"/>
              <a:defRPr sz="2400">
                <a:solidFill>
                  <a:schemeClr val="tx1"/>
                </a:solidFill>
                <a:latin typeface="Calibri" pitchFamily="-65" charset="0"/>
                <a:ea typeface="Calibri" pitchFamily="-65" charset="0"/>
                <a:cs typeface="Calibri" pitchFamily="-65" charset="0"/>
              </a:defRPr>
            </a:lvl3pPr>
            <a:lvl4pPr marL="1600200" indent="-228600" eaLnBrk="0" hangingPunct="0">
              <a:spcBef>
                <a:spcPct val="20000"/>
              </a:spcBef>
              <a:buChar char="–"/>
              <a:defRPr sz="2000">
                <a:solidFill>
                  <a:schemeClr val="tx1"/>
                </a:solidFill>
                <a:latin typeface="Calibri" pitchFamily="-65" charset="0"/>
                <a:ea typeface="Calibri" pitchFamily="-65" charset="0"/>
                <a:cs typeface="Calibri" pitchFamily="-65" charset="0"/>
              </a:defRPr>
            </a:lvl4pPr>
            <a:lvl5pPr marL="2057400" indent="-228600" eaLnBrk="0" hangingPunct="0">
              <a:spcBef>
                <a:spcPct val="20000"/>
              </a:spcBef>
              <a:buChar char="»"/>
              <a:defRPr sz="2000">
                <a:solidFill>
                  <a:schemeClr val="tx1"/>
                </a:solidFill>
                <a:latin typeface="Calibri" pitchFamily="-65" charset="0"/>
                <a:ea typeface="Calibri" pitchFamily="-65" charset="0"/>
                <a:cs typeface="Calibri" pitchFamily="-65" charset="0"/>
              </a:defRPr>
            </a:lvl5pPr>
            <a:lvl6pPr marL="25146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6pPr>
            <a:lvl7pPr marL="29718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7pPr>
            <a:lvl8pPr marL="34290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8pPr>
            <a:lvl9pPr marL="3886200" indent="-228600" eaLnBrk="0" fontAlgn="base" hangingPunct="0">
              <a:spcBef>
                <a:spcPct val="20000"/>
              </a:spcBef>
              <a:spcAft>
                <a:spcPct val="0"/>
              </a:spcAft>
              <a:buChar char="»"/>
              <a:defRPr sz="2000">
                <a:solidFill>
                  <a:schemeClr val="tx1"/>
                </a:solidFill>
                <a:latin typeface="Calibri" pitchFamily="-65" charset="0"/>
                <a:ea typeface="Calibri" pitchFamily="-65" charset="0"/>
                <a:cs typeface="Calibri" pitchFamily="-65" charset="0"/>
              </a:defRPr>
            </a:lvl9pPr>
          </a:lstStyle>
          <a:p>
            <a:pPr algn="r" eaLnBrk="1" hangingPunct="1">
              <a:spcBef>
                <a:spcPct val="0"/>
              </a:spcBef>
              <a:buFontTx/>
              <a:buNone/>
              <a:defRPr/>
            </a:pPr>
            <a:r>
              <a:rPr lang="en-US" altLang="en-US" sz="2000" dirty="0" smtClean="0">
                <a:latin typeface="+mn-lt"/>
                <a:cs typeface="Arial" charset="0"/>
              </a:rPr>
              <a:t>-CA ELA/ELD Framework, 2014 (Chapter 9, Page 50)</a:t>
            </a:r>
            <a:r>
              <a:rPr lang="en-US" altLang="en-US" sz="2400" dirty="0" smtClean="0">
                <a:latin typeface="+mn-lt"/>
                <a:cs typeface="Arial" charset="0"/>
              </a:rPr>
              <a:t>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atin typeface="Calibri" pitchFamily="-111" charset="0"/>
              <a:ea typeface="Calibri" pitchFamily="-111" charset="0"/>
              <a:cs typeface="Calibri" pitchFamily="-111" charset="0"/>
            </a:endParaRPr>
          </a:p>
        </p:txBody>
      </p:sp>
      <p:sp>
        <p:nvSpPr>
          <p:cNvPr id="5" name="TextBox 4"/>
          <p:cNvSpPr txBox="1"/>
          <p:nvPr/>
        </p:nvSpPr>
        <p:spPr>
          <a:xfrm>
            <a:off x="0" y="0"/>
            <a:ext cx="9144000" cy="6858000"/>
          </a:xfrm>
          <a:prstGeom prst="rect">
            <a:avLst/>
          </a:prstGeom>
          <a:solidFill>
            <a:schemeClr val="bg2">
              <a:lumMod val="40000"/>
              <a:lumOff val="60000"/>
            </a:schemeClr>
          </a:solidFill>
        </p:spPr>
        <p:txBody>
          <a:bodyPr>
            <a:spAutoFit/>
          </a:bodyPr>
          <a:lstStyle/>
          <a:p>
            <a:pPr>
              <a:defRPr/>
            </a:pPr>
            <a:endParaRPr lang="en-US" dirty="0">
              <a:latin typeface="Arial" pitchFamily="-65" charset="0"/>
              <a:ea typeface="Arial" pitchFamily="-65" charset="0"/>
              <a:cs typeface="Arial" pitchFamily="-65" charset="0"/>
            </a:endParaRPr>
          </a:p>
        </p:txBody>
      </p:sp>
      <p:pic>
        <p:nvPicPr>
          <p:cNvPr id="35844" name="Content Placeholder 5" descr="Screen Shot 2014-11-04 at 6.11.32 PM.png"/>
          <p:cNvPicPr>
            <a:picLocks noGrp="1" noChangeAspect="1"/>
          </p:cNvPicPr>
          <p:nvPr>
            <p:ph idx="1"/>
          </p:nvPr>
        </p:nvPicPr>
        <p:blipFill>
          <a:blip r:embed="rId3"/>
          <a:srcRect l="-11499" r="-11499"/>
          <a:stretch>
            <a:fillRect/>
          </a:stretch>
        </p:blipFill>
        <p:spPr>
          <a:xfrm>
            <a:off x="-1066800" y="0"/>
            <a:ext cx="11430000" cy="6858000"/>
          </a:xfrm>
        </p:spPr>
      </p:pic>
      <p:sp>
        <p:nvSpPr>
          <p:cNvPr id="35845" name="Rectangle 6"/>
          <p:cNvSpPr>
            <a:spLocks noChangeArrowheads="1"/>
          </p:cNvSpPr>
          <p:nvPr/>
        </p:nvSpPr>
        <p:spPr bwMode="auto">
          <a:xfrm>
            <a:off x="3886200" y="6488113"/>
            <a:ext cx="6629400" cy="369887"/>
          </a:xfrm>
          <a:prstGeom prst="rect">
            <a:avLst/>
          </a:prstGeom>
          <a:noFill/>
          <a:ln w="9525">
            <a:noFill/>
            <a:miter lim="800000"/>
            <a:headEnd/>
            <a:tailEnd/>
          </a:ln>
        </p:spPr>
        <p:txBody>
          <a:bodyPr>
            <a:prstTxWarp prst="textNoShape">
              <a:avLst/>
            </a:prstTxWarp>
            <a:spAutoFit/>
          </a:bodyPr>
          <a:lstStyle/>
          <a:p>
            <a:r>
              <a:rPr lang="en-US"/>
              <a:t>Source: Kansas MTSS: </a:t>
            </a:r>
            <a:r>
              <a:rPr lang="en-US" u="sng">
                <a:hlinkClick r:id="rId4"/>
              </a:rPr>
              <a:t>http://www.kansasmtss.org/</a:t>
            </a:r>
            <a:r>
              <a:rPr lang="en-US" u="sng"/>
              <a:t>  </a:t>
            </a:r>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MTSS Tool</a:t>
            </a:r>
          </a:p>
        </p:txBody>
      </p:sp>
      <p:pic>
        <p:nvPicPr>
          <p:cNvPr id="4" name="Picture 3" descr="Screen Shot 2015-02-07 at 5.24.08 PM.png"/>
          <p:cNvPicPr>
            <a:picLocks noChangeAspect="1"/>
          </p:cNvPicPr>
          <p:nvPr/>
        </p:nvPicPr>
        <p:blipFill>
          <a:blip r:embed="rId2"/>
          <a:stretch>
            <a:fillRect/>
          </a:stretch>
        </p:blipFill>
        <p:spPr>
          <a:xfrm>
            <a:off x="2209800" y="2057400"/>
            <a:ext cx="6257332"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Leadership &amp; Empowerment</a:t>
            </a:r>
          </a:p>
        </p:txBody>
      </p:sp>
      <p:pic>
        <p:nvPicPr>
          <p:cNvPr id="5" name="Picture 4" descr="Screen Shot 2015-02-07 at 5.24.36 PM.png"/>
          <p:cNvPicPr>
            <a:picLocks noChangeAspect="1"/>
          </p:cNvPicPr>
          <p:nvPr/>
        </p:nvPicPr>
        <p:blipFill>
          <a:blip r:embed="rId2"/>
          <a:stretch>
            <a:fillRect/>
          </a:stretch>
        </p:blipFill>
        <p:spPr>
          <a:xfrm>
            <a:off x="2209800" y="2057400"/>
            <a:ext cx="6045022"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19200" y="533400"/>
            <a:ext cx="8229600" cy="1143000"/>
          </a:xfrm>
        </p:spPr>
        <p:txBody>
          <a:bodyPr/>
          <a:lstStyle/>
          <a:p>
            <a:pPr>
              <a:defRPr/>
            </a:pPr>
            <a:r>
              <a:rPr lang="en-US" altLang="en-US" dirty="0" smtClean="0">
                <a:latin typeface="+mj-lt"/>
                <a:ea typeface="Calibri" pitchFamily="-65" charset="0"/>
                <a:cs typeface="Calibri" pitchFamily="-65" charset="0"/>
              </a:rPr>
              <a:t>Leadership &amp; Empowerment</a:t>
            </a:r>
            <a:br>
              <a:rPr lang="en-US" altLang="en-US" dirty="0" smtClean="0">
                <a:latin typeface="+mj-lt"/>
                <a:ea typeface="Calibri" pitchFamily="-65" charset="0"/>
                <a:cs typeface="Calibri" pitchFamily="-65" charset="0"/>
              </a:rPr>
            </a:br>
            <a:r>
              <a:rPr lang="en-US" altLang="en-US" sz="2400" dirty="0" smtClean="0">
                <a:latin typeface="+mj-lt"/>
                <a:ea typeface="Calibri" pitchFamily="-65" charset="0"/>
                <a:cs typeface="Calibri" pitchFamily="-65" charset="0"/>
              </a:rPr>
              <a:t>(Continued)</a:t>
            </a:r>
          </a:p>
        </p:txBody>
      </p:sp>
      <p:pic>
        <p:nvPicPr>
          <p:cNvPr id="5" name="Picture 4" descr="Screen Shot 2015-02-07 at 5.25.02 PM.png"/>
          <p:cNvPicPr>
            <a:picLocks noChangeAspect="1"/>
          </p:cNvPicPr>
          <p:nvPr/>
        </p:nvPicPr>
        <p:blipFill>
          <a:blip r:embed="rId2"/>
          <a:stretch>
            <a:fillRect/>
          </a:stretch>
        </p:blipFill>
        <p:spPr>
          <a:xfrm>
            <a:off x="2286000" y="1981200"/>
            <a:ext cx="6172200" cy="4706199"/>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Data-Driven Decision-Making</a:t>
            </a:r>
          </a:p>
        </p:txBody>
      </p:sp>
      <p:pic>
        <p:nvPicPr>
          <p:cNvPr id="4" name="Picture 3" descr="Screen Shot 2015-02-07 at 5.25.47 PM.png"/>
          <p:cNvPicPr>
            <a:picLocks noChangeAspect="1"/>
          </p:cNvPicPr>
          <p:nvPr/>
        </p:nvPicPr>
        <p:blipFill>
          <a:blip r:embed="rId2"/>
          <a:stretch>
            <a:fillRect/>
          </a:stretch>
        </p:blipFill>
        <p:spPr>
          <a:xfrm>
            <a:off x="2286000" y="1981200"/>
            <a:ext cx="6170543" cy="4572000"/>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81000"/>
            <a:ext cx="7162800" cy="1143000"/>
          </a:xfrm>
        </p:spPr>
        <p:txBody>
          <a:bodyPr/>
          <a:lstStyle/>
          <a:p>
            <a:pPr>
              <a:defRPr/>
            </a:pPr>
            <a:r>
              <a:rPr lang="en-US" altLang="en-US" dirty="0" smtClean="0">
                <a:latin typeface="+mj-lt"/>
                <a:ea typeface="Calibri" pitchFamily="-65" charset="0"/>
                <a:cs typeface="Calibri" pitchFamily="-65" charset="0"/>
              </a:rPr>
              <a:t>Instructional Planning </a:t>
            </a:r>
            <a:br>
              <a:rPr lang="en-US" altLang="en-US" dirty="0" smtClean="0">
                <a:latin typeface="+mj-lt"/>
                <a:ea typeface="Calibri" pitchFamily="-65" charset="0"/>
                <a:cs typeface="Calibri" pitchFamily="-65" charset="0"/>
              </a:rPr>
            </a:br>
            <a:r>
              <a:rPr lang="en-US" altLang="en-US" dirty="0" smtClean="0">
                <a:latin typeface="+mj-lt"/>
                <a:ea typeface="Calibri" pitchFamily="-65" charset="0"/>
                <a:cs typeface="Calibri" pitchFamily="-65" charset="0"/>
              </a:rPr>
              <a:t>and Supports</a:t>
            </a:r>
          </a:p>
        </p:txBody>
      </p:sp>
      <p:pic>
        <p:nvPicPr>
          <p:cNvPr id="6" name="Picture 5" descr="Screen Shot 2015-02-07 at 5.26.17 PM.png"/>
          <p:cNvPicPr>
            <a:picLocks noChangeAspect="1"/>
          </p:cNvPicPr>
          <p:nvPr/>
        </p:nvPicPr>
        <p:blipFill>
          <a:blip r:embed="rId2"/>
          <a:stretch>
            <a:fillRect/>
          </a:stretch>
        </p:blipFill>
        <p:spPr>
          <a:xfrm>
            <a:off x="2362200" y="1981200"/>
            <a:ext cx="6053681" cy="4661088"/>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04 at 9.19.11 AM.png"/>
          <p:cNvPicPr>
            <a:picLocks noChangeAspect="1"/>
          </p:cNvPicPr>
          <p:nvPr/>
        </p:nvPicPr>
        <p:blipFill>
          <a:blip r:embed="rId3">
            <a:alphaModFix amt="35000"/>
          </a:blip>
          <a:stretch>
            <a:fillRect/>
          </a:stretch>
        </p:blipFill>
        <p:spPr>
          <a:xfrm>
            <a:off x="1600200" y="1905000"/>
            <a:ext cx="7543800" cy="4953000"/>
          </a:xfrm>
          <a:prstGeom prst="rect">
            <a:avLst/>
          </a:prstGeom>
        </p:spPr>
      </p:pic>
      <p:sp>
        <p:nvSpPr>
          <p:cNvPr id="15362" name="Title 1"/>
          <p:cNvSpPr>
            <a:spLocks noGrp="1"/>
          </p:cNvSpPr>
          <p:nvPr>
            <p:ph type="title"/>
          </p:nvPr>
        </p:nvSpPr>
        <p:spPr>
          <a:xfrm>
            <a:off x="609600" y="381000"/>
            <a:ext cx="8229600" cy="1143000"/>
          </a:xfrm>
        </p:spPr>
        <p:txBody>
          <a:bodyPr/>
          <a:lstStyle/>
          <a:p>
            <a:pPr>
              <a:defRPr/>
            </a:pPr>
            <a:r>
              <a:rPr lang="en-US" altLang="en-US" dirty="0" smtClean="0">
                <a:latin typeface="+mj-lt"/>
                <a:ea typeface="Calibri" pitchFamily="-65" charset="0"/>
                <a:cs typeface="Calibri" pitchFamily="-65" charset="0"/>
              </a:rPr>
              <a:t>The Blueprint</a:t>
            </a:r>
          </a:p>
        </p:txBody>
      </p:sp>
      <p:sp>
        <p:nvSpPr>
          <p:cNvPr id="19459" name="Content Placeholder 2"/>
          <p:cNvSpPr>
            <a:spLocks noGrp="1"/>
          </p:cNvSpPr>
          <p:nvPr>
            <p:ph idx="1"/>
          </p:nvPr>
        </p:nvSpPr>
        <p:spPr>
          <a:xfrm>
            <a:off x="1676400" y="1981200"/>
            <a:ext cx="7696200" cy="4876800"/>
          </a:xfrm>
        </p:spPr>
        <p:txBody>
          <a:bodyPr/>
          <a:lstStyle/>
          <a:p>
            <a:pPr>
              <a:buFontTx/>
              <a:buNone/>
            </a:pPr>
            <a:r>
              <a:rPr lang="en-US" sz="2600" dirty="0" smtClean="0">
                <a:latin typeface="Arial" pitchFamily="-111" charset="0"/>
                <a:ea typeface="Calibri" pitchFamily="-111" charset="0"/>
                <a:cs typeface="Calibri" pitchFamily="-111" charset="0"/>
              </a:rPr>
              <a:t>8:30-9:00 	 Registration</a:t>
            </a:r>
          </a:p>
          <a:p>
            <a:pPr>
              <a:buFontTx/>
              <a:buNone/>
            </a:pPr>
            <a:r>
              <a:rPr lang="en-US" sz="2600" dirty="0" smtClean="0">
                <a:latin typeface="Arial" pitchFamily="-111" charset="0"/>
                <a:ea typeface="Calibri" pitchFamily="-111" charset="0"/>
                <a:cs typeface="Calibri" pitchFamily="-111" charset="0"/>
              </a:rPr>
              <a:t>9:00-9:15	 Welcome</a:t>
            </a:r>
          </a:p>
          <a:p>
            <a:pPr>
              <a:buFontTx/>
              <a:buNone/>
            </a:pPr>
            <a:r>
              <a:rPr lang="en-US" sz="2600" dirty="0" smtClean="0">
                <a:latin typeface="Arial" pitchFamily="-111" charset="0"/>
                <a:ea typeface="Calibri" pitchFamily="-111" charset="0"/>
                <a:cs typeface="Calibri" pitchFamily="-111" charset="0"/>
              </a:rPr>
              <a:t>9:15-10:45	 Laying the Foundation</a:t>
            </a:r>
          </a:p>
          <a:p>
            <a:pPr>
              <a:buFontTx/>
              <a:buNone/>
            </a:pPr>
            <a:r>
              <a:rPr lang="en-US" sz="2600" dirty="0" smtClean="0">
                <a:latin typeface="Arial" pitchFamily="-111" charset="0"/>
                <a:ea typeface="Calibri" pitchFamily="-111" charset="0"/>
                <a:cs typeface="Calibri" pitchFamily="-111" charset="0"/>
              </a:rPr>
              <a:t>10:45-11:00  Break</a:t>
            </a:r>
          </a:p>
          <a:p>
            <a:pPr>
              <a:buFontTx/>
              <a:buNone/>
            </a:pPr>
            <a:r>
              <a:rPr lang="en-US" sz="2600" dirty="0" smtClean="0">
                <a:latin typeface="Arial" pitchFamily="-111" charset="0"/>
                <a:ea typeface="Calibri" pitchFamily="-111" charset="0"/>
                <a:cs typeface="Calibri" pitchFamily="-111" charset="0"/>
              </a:rPr>
              <a:t>11:00-12:00  Building a Supportive Infrastructure</a:t>
            </a:r>
          </a:p>
          <a:p>
            <a:pPr>
              <a:buFontTx/>
              <a:buNone/>
            </a:pPr>
            <a:r>
              <a:rPr lang="en-US" sz="2600" dirty="0" smtClean="0">
                <a:latin typeface="Arial" pitchFamily="-111" charset="0"/>
                <a:ea typeface="Calibri" pitchFamily="-111" charset="0"/>
                <a:cs typeface="Calibri" pitchFamily="-111" charset="0"/>
              </a:rPr>
              <a:t>12:00-1:00	 Lunch</a:t>
            </a:r>
          </a:p>
          <a:p>
            <a:pPr>
              <a:buFontTx/>
              <a:buNone/>
            </a:pPr>
            <a:r>
              <a:rPr lang="en-US" sz="2600" dirty="0" smtClean="0">
                <a:latin typeface="Arial" pitchFamily="-111" charset="0"/>
                <a:ea typeface="Calibri" pitchFamily="-111" charset="0"/>
                <a:cs typeface="Calibri" pitchFamily="-111" charset="0"/>
              </a:rPr>
              <a:t>1:00-2:15	 Creating a Collaborative Educational 		 Community</a:t>
            </a:r>
          </a:p>
          <a:p>
            <a:pPr>
              <a:buFontTx/>
              <a:buNone/>
            </a:pPr>
            <a:r>
              <a:rPr lang="en-US" sz="2600" dirty="0" smtClean="0">
                <a:latin typeface="Arial" pitchFamily="-111" charset="0"/>
                <a:ea typeface="Calibri" pitchFamily="-111" charset="0"/>
                <a:cs typeface="Calibri" pitchFamily="-111" charset="0"/>
              </a:rPr>
              <a:t>2:15-2:30	 Break</a:t>
            </a:r>
          </a:p>
          <a:p>
            <a:pPr>
              <a:buFontTx/>
              <a:buNone/>
            </a:pPr>
            <a:r>
              <a:rPr lang="en-US" sz="2600" dirty="0" smtClean="0">
                <a:latin typeface="Arial" pitchFamily="-111" charset="0"/>
                <a:ea typeface="Calibri" pitchFamily="-111" charset="0"/>
                <a:cs typeface="Calibri" pitchFamily="-111" charset="0"/>
              </a:rPr>
              <a:t>2:30-4:00	 Designing to Scale…Up</a:t>
            </a:r>
          </a:p>
          <a:p>
            <a:endParaRPr lang="en-US" dirty="0">
              <a:latin typeface="Calibri" pitchFamily="-111" charset="0"/>
              <a:ea typeface="Calibri" pitchFamily="-111" charset="0"/>
              <a:cs typeface="Calibri" pitchFamily="-111"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Aligned System of Supports/Transition Planning</a:t>
            </a:r>
          </a:p>
        </p:txBody>
      </p:sp>
      <p:pic>
        <p:nvPicPr>
          <p:cNvPr id="4" name="Picture 3" descr="Screen Shot 2015-02-06 at 1.50.24 PM.png"/>
          <p:cNvPicPr>
            <a:picLocks noChangeAspect="1"/>
          </p:cNvPicPr>
          <p:nvPr/>
        </p:nvPicPr>
        <p:blipFill>
          <a:blip r:embed="rId2"/>
          <a:stretch>
            <a:fillRect/>
          </a:stretch>
        </p:blipFill>
        <p:spPr>
          <a:xfrm>
            <a:off x="2286000" y="2057400"/>
            <a:ext cx="6096000" cy="4559808"/>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Prioritization of Key Components</a:t>
            </a:r>
          </a:p>
        </p:txBody>
      </p:sp>
      <p:pic>
        <p:nvPicPr>
          <p:cNvPr id="5" name="Picture 4" descr="Screen Shot 2015-02-07 at 5.26.59 PM.png"/>
          <p:cNvPicPr>
            <a:picLocks noChangeAspect="1"/>
          </p:cNvPicPr>
          <p:nvPr/>
        </p:nvPicPr>
        <p:blipFill>
          <a:blip r:embed="rId2"/>
          <a:stretch>
            <a:fillRect/>
          </a:stretch>
        </p:blipFill>
        <p:spPr>
          <a:xfrm>
            <a:off x="2438400" y="1981200"/>
            <a:ext cx="6093162" cy="4650261"/>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Implementation Science</a:t>
            </a:r>
          </a:p>
        </p:txBody>
      </p:sp>
      <p:pic>
        <p:nvPicPr>
          <p:cNvPr id="3" name="Picture 2" descr="Screen Shot 2015-02-07 at 12.58.02 PM.png"/>
          <p:cNvPicPr>
            <a:picLocks noChangeAspect="1"/>
          </p:cNvPicPr>
          <p:nvPr/>
        </p:nvPicPr>
        <p:blipFill>
          <a:blip r:embed="rId2"/>
          <a:stretch>
            <a:fillRect/>
          </a:stretch>
        </p:blipFill>
        <p:spPr>
          <a:xfrm>
            <a:off x="1905001" y="1959721"/>
            <a:ext cx="6553200" cy="4706080"/>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381000"/>
            <a:ext cx="8229600" cy="1143000"/>
          </a:xfrm>
        </p:spPr>
        <p:txBody>
          <a:bodyPr/>
          <a:lstStyle/>
          <a:p>
            <a:pPr>
              <a:defRPr/>
            </a:pPr>
            <a:r>
              <a:rPr lang="en-US" altLang="en-US" dirty="0" smtClean="0">
                <a:latin typeface="+mj-lt"/>
                <a:ea typeface="Calibri" pitchFamily="-65" charset="0"/>
                <a:cs typeface="Calibri" pitchFamily="-65" charset="0"/>
              </a:rPr>
              <a:t>Final Thoughts...</a:t>
            </a:r>
            <a:br>
              <a:rPr lang="en-US" altLang="en-US" dirty="0" smtClean="0">
                <a:latin typeface="+mj-lt"/>
                <a:ea typeface="Calibri" pitchFamily="-65" charset="0"/>
                <a:cs typeface="Calibri" pitchFamily="-65" charset="0"/>
              </a:rPr>
            </a:br>
            <a:r>
              <a:rPr lang="en-US" altLang="en-US" sz="2400" dirty="0" err="1" smtClean="0">
                <a:latin typeface="+mj-lt"/>
                <a:ea typeface="Calibri" pitchFamily="-65" charset="0"/>
                <a:cs typeface="Calibri" pitchFamily="-65" charset="0"/>
                <a:hlinkClick r:id="rId2"/>
              </a:rPr>
              <a:t>www.friendsofquinn.com</a:t>
            </a:r>
            <a:endParaRPr lang="en-US" altLang="en-US" sz="2400" dirty="0" smtClean="0">
              <a:latin typeface="+mj-lt"/>
              <a:ea typeface="Calibri" pitchFamily="-65" charset="0"/>
              <a:cs typeface="Calibri" pitchFamily="-65" charset="0"/>
            </a:endParaRPr>
          </a:p>
        </p:txBody>
      </p:sp>
      <p:sp>
        <p:nvSpPr>
          <p:cNvPr id="5" name="Rectangle 4"/>
          <p:cNvSpPr/>
          <p:nvPr/>
        </p:nvSpPr>
        <p:spPr>
          <a:xfrm>
            <a:off x="1447800" y="5657672"/>
            <a:ext cx="7696200" cy="1200328"/>
          </a:xfrm>
          <a:prstGeom prst="rect">
            <a:avLst/>
          </a:prstGeom>
        </p:spPr>
        <p:txBody>
          <a:bodyPr wrap="square">
            <a:spAutoFit/>
          </a:bodyPr>
          <a:lstStyle/>
          <a:p>
            <a:r>
              <a:rPr lang="en-US" sz="2400" b="1" dirty="0" smtClean="0">
                <a:latin typeface="Calibri"/>
                <a:cs typeface="Calibri"/>
              </a:rPr>
              <a:t>Sometimes it is the people who no one imagines anything of…who do the things that no one can imagine.	          			                  </a:t>
            </a:r>
            <a:r>
              <a:rPr lang="en-US" sz="2400" dirty="0" smtClean="0">
                <a:latin typeface="Calibri"/>
                <a:cs typeface="Calibri"/>
              </a:rPr>
              <a:t>Joan Clark “The Imagination Game”</a:t>
            </a:r>
            <a:endParaRPr lang="en-US" sz="2400" dirty="0">
              <a:latin typeface="Calibri"/>
              <a:cs typeface="Calibri"/>
            </a:endParaRPr>
          </a:p>
        </p:txBody>
      </p:sp>
      <p:pic>
        <p:nvPicPr>
          <p:cNvPr id="6" name="Picture 5" descr="Screen Shot 2015-02-06 at 7.39.35 PM.png">
            <a:hlinkClick r:id="rId2"/>
          </p:cNvPr>
          <p:cNvPicPr>
            <a:picLocks noChangeAspect="1"/>
          </p:cNvPicPr>
          <p:nvPr/>
        </p:nvPicPr>
        <p:blipFill>
          <a:blip r:embed="rId3"/>
          <a:stretch>
            <a:fillRect/>
          </a:stretch>
        </p:blipFill>
        <p:spPr>
          <a:xfrm>
            <a:off x="2895600" y="1981200"/>
            <a:ext cx="4946754" cy="3715141"/>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71600" y="381000"/>
            <a:ext cx="7772400" cy="1143000"/>
          </a:xfrm>
        </p:spPr>
        <p:txBody>
          <a:bodyPr/>
          <a:lstStyle/>
          <a:p>
            <a:pPr>
              <a:defRPr/>
            </a:pPr>
            <a:r>
              <a:rPr lang="en-US" altLang="en-US" dirty="0" smtClean="0">
                <a:latin typeface="+mj-lt"/>
                <a:ea typeface="Calibri" pitchFamily="-65" charset="0"/>
                <a:cs typeface="Calibri" pitchFamily="-65" charset="0"/>
              </a:rPr>
              <a:t>Welcome</a:t>
            </a:r>
          </a:p>
        </p:txBody>
      </p:sp>
      <p:sp>
        <p:nvSpPr>
          <p:cNvPr id="19459" name="Content Placeholder 2"/>
          <p:cNvSpPr>
            <a:spLocks noGrp="1"/>
          </p:cNvSpPr>
          <p:nvPr>
            <p:ph idx="1"/>
          </p:nvPr>
        </p:nvSpPr>
        <p:spPr>
          <a:xfrm>
            <a:off x="1447800" y="2286000"/>
            <a:ext cx="7696200" cy="4876800"/>
          </a:xfrm>
        </p:spPr>
        <p:txBody>
          <a:bodyPr/>
          <a:lstStyle/>
          <a:p>
            <a:pPr algn="ctr">
              <a:buFontTx/>
              <a:buNone/>
            </a:pPr>
            <a:r>
              <a:rPr lang="en-US" b="1" dirty="0" smtClean="0">
                <a:latin typeface="Arial" pitchFamily="-111" charset="0"/>
                <a:ea typeface="Calibri" pitchFamily="-111" charset="0"/>
                <a:cs typeface="Calibri" pitchFamily="-111" charset="0"/>
              </a:rPr>
              <a:t>Dr. Fred </a:t>
            </a:r>
            <a:r>
              <a:rPr lang="en-US" b="1" dirty="0" err="1" smtClean="0">
                <a:latin typeface="Arial" pitchFamily="-111" charset="0"/>
                <a:ea typeface="Calibri" pitchFamily="-111" charset="0"/>
                <a:cs typeface="Calibri" pitchFamily="-111" charset="0"/>
              </a:rPr>
              <a:t>Balcom</a:t>
            </a:r>
            <a:endParaRPr lang="en-US" b="1" dirty="0" smtClean="0">
              <a:latin typeface="Arial" pitchFamily="-111" charset="0"/>
              <a:ea typeface="Calibri" pitchFamily="-111" charset="0"/>
              <a:cs typeface="Calibri" pitchFamily="-111" charset="0"/>
            </a:endParaRPr>
          </a:p>
          <a:p>
            <a:pPr algn="ctr">
              <a:buFontTx/>
              <a:buNone/>
            </a:pPr>
            <a:r>
              <a:rPr lang="en-US" sz="2600" dirty="0" smtClean="0">
                <a:latin typeface="Arial" pitchFamily="-111" charset="0"/>
                <a:ea typeface="Calibri" pitchFamily="-111" charset="0"/>
                <a:cs typeface="Calibri" pitchFamily="-111" charset="0"/>
              </a:rPr>
              <a:t>Director of the Special Education </a:t>
            </a:r>
            <a:r>
              <a:rPr lang="en-US" sz="2600" dirty="0" smtClean="0">
                <a:latin typeface="Arial" pitchFamily="-111" charset="0"/>
                <a:ea typeface="Calibri" pitchFamily="-111" charset="0"/>
                <a:cs typeface="Calibri" pitchFamily="-111" charset="0"/>
              </a:rPr>
              <a:t>Division,</a:t>
            </a:r>
            <a:endParaRPr lang="en-US" sz="2600" dirty="0" smtClean="0">
              <a:latin typeface="Arial" pitchFamily="-111" charset="0"/>
              <a:ea typeface="Calibri" pitchFamily="-111" charset="0"/>
              <a:cs typeface="Calibri" pitchFamily="-111" charset="0"/>
            </a:endParaRPr>
          </a:p>
          <a:p>
            <a:pPr algn="ctr">
              <a:buFontTx/>
              <a:buNone/>
            </a:pPr>
            <a:r>
              <a:rPr lang="en-US" sz="2600" dirty="0" smtClean="0">
                <a:latin typeface="Arial" pitchFamily="-111" charset="0"/>
                <a:ea typeface="Calibri" pitchFamily="-111" charset="0"/>
                <a:cs typeface="Calibri" pitchFamily="-111" charset="0"/>
              </a:rPr>
              <a:t>California Department of </a:t>
            </a:r>
            <a:r>
              <a:rPr lang="en-US" sz="2600" dirty="0" smtClean="0">
                <a:latin typeface="Arial" pitchFamily="-111" charset="0"/>
                <a:ea typeface="Calibri" pitchFamily="-111" charset="0"/>
                <a:cs typeface="Calibri" pitchFamily="-111" charset="0"/>
              </a:rPr>
              <a:t>Education</a:t>
            </a:r>
            <a:endParaRPr lang="en-US" sz="2600" dirty="0" smtClean="0">
              <a:latin typeface="Arial" pitchFamily="-111" charset="0"/>
              <a:ea typeface="Calibri" pitchFamily="-111" charset="0"/>
              <a:cs typeface="Calibri" pitchFamily="-111" charset="0"/>
            </a:endParaRPr>
          </a:p>
          <a:p>
            <a:endParaRPr lang="en-US" dirty="0">
              <a:latin typeface="Calibri" pitchFamily="-111" charset="0"/>
              <a:ea typeface="Calibri" pitchFamily="-111" charset="0"/>
              <a:cs typeface="Calibri" pitchFamily="-111"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Laying the Foundation</a:t>
            </a:r>
          </a:p>
        </p:txBody>
      </p:sp>
      <p:sp>
        <p:nvSpPr>
          <p:cNvPr id="19459" name="Content Placeholder 2"/>
          <p:cNvSpPr>
            <a:spLocks noGrp="1"/>
          </p:cNvSpPr>
          <p:nvPr>
            <p:ph idx="1"/>
          </p:nvPr>
        </p:nvSpPr>
        <p:spPr>
          <a:xfrm>
            <a:off x="1295400" y="1828800"/>
            <a:ext cx="7696200" cy="5029200"/>
          </a:xfrm>
        </p:spPr>
        <p:txBody>
          <a:bodyPr/>
          <a:lstStyle/>
          <a:p>
            <a:pPr marL="0" algn="ctr">
              <a:spcBef>
                <a:spcPts val="0"/>
              </a:spcBef>
              <a:buFontTx/>
              <a:buNone/>
            </a:pPr>
            <a:r>
              <a:rPr lang="en-US" sz="2400" b="1" dirty="0" smtClean="0">
                <a:latin typeface="Arial" pitchFamily="-111" charset="0"/>
                <a:ea typeface="Calibri" pitchFamily="-111" charset="0"/>
                <a:cs typeface="Calibri" pitchFamily="-111" charset="0"/>
              </a:rPr>
              <a:t>College, Career and Civic Life Readiness for ALL Students in an Aligned System of Supports</a:t>
            </a:r>
            <a:endParaRPr lang="en-US" sz="2400" dirty="0" smtClean="0">
              <a:latin typeface="Arial" pitchFamily="-111" charset="0"/>
              <a:ea typeface="Calibri" pitchFamily="-111" charset="0"/>
              <a:cs typeface="Calibri" pitchFamily="-111" charset="0"/>
            </a:endParaRPr>
          </a:p>
          <a:p>
            <a:pPr>
              <a:buNone/>
            </a:pPr>
            <a:r>
              <a:rPr lang="en-US" sz="2200" i="1" u="sng" dirty="0" smtClean="0">
                <a:latin typeface="Calibri" pitchFamily="-111" charset="0"/>
                <a:ea typeface="Calibri" pitchFamily="-111" charset="0"/>
                <a:cs typeface="Calibri" pitchFamily="-111" charset="0"/>
              </a:rPr>
              <a:t>Overview and Components</a:t>
            </a:r>
          </a:p>
          <a:p>
            <a:r>
              <a:rPr lang="en-US" sz="2200" dirty="0" smtClean="0">
                <a:latin typeface="Calibri" pitchFamily="-111" charset="0"/>
                <a:ea typeface="Calibri" pitchFamily="-111" charset="0"/>
                <a:cs typeface="Calibri" pitchFamily="-111" charset="0"/>
              </a:rPr>
              <a:t>Kevin Schaefer, </a:t>
            </a:r>
            <a:r>
              <a:rPr lang="en-US" sz="2200" dirty="0" err="1" smtClean="0">
                <a:latin typeface="Calibri" pitchFamily="-111" charset="0"/>
                <a:ea typeface="Calibri" pitchFamily="-111" charset="0"/>
                <a:cs typeface="Calibri" pitchFamily="-111" charset="0"/>
              </a:rPr>
              <a:t>Asst</a:t>
            </a:r>
            <a:r>
              <a:rPr lang="en-US" sz="2200" dirty="0" smtClean="0">
                <a:latin typeface="Calibri" pitchFamily="-111" charset="0"/>
                <a:ea typeface="Calibri" pitchFamily="-111" charset="0"/>
                <a:cs typeface="Calibri" pitchFamily="-111" charset="0"/>
              </a:rPr>
              <a:t> Director of Special Programs/</a:t>
            </a:r>
            <a:r>
              <a:rPr lang="en-US" sz="2200" dirty="0" err="1" smtClean="0">
                <a:latin typeface="Calibri" pitchFamily="-111" charset="0"/>
                <a:ea typeface="Calibri" pitchFamily="-111" charset="0"/>
                <a:cs typeface="Calibri" pitchFamily="-111" charset="0"/>
              </a:rPr>
              <a:t>WestEd</a:t>
            </a:r>
            <a:endParaRPr lang="en-US" sz="2200" dirty="0" smtClean="0">
              <a:latin typeface="Calibri" pitchFamily="-111" charset="0"/>
              <a:ea typeface="Calibri" pitchFamily="-111" charset="0"/>
              <a:cs typeface="Calibri" pitchFamily="-111" charset="0"/>
            </a:endParaRPr>
          </a:p>
          <a:p>
            <a:pPr>
              <a:buNone/>
            </a:pPr>
            <a:r>
              <a:rPr lang="en-US" sz="2200" i="1" u="sng" dirty="0" smtClean="0">
                <a:latin typeface="Calibri" pitchFamily="-111" charset="0"/>
                <a:ea typeface="Calibri" pitchFamily="-111" charset="0"/>
                <a:cs typeface="Calibri" pitchFamily="-111" charset="0"/>
              </a:rPr>
              <a:t>District-level Panel Discussion/Panel</a:t>
            </a:r>
          </a:p>
          <a:p>
            <a:pPr>
              <a:buNone/>
            </a:pPr>
            <a:r>
              <a:rPr lang="en-US" sz="2200" i="1" dirty="0" smtClean="0">
                <a:latin typeface="Calibri" pitchFamily="-111" charset="0"/>
                <a:ea typeface="Calibri" pitchFamily="-111" charset="0"/>
                <a:cs typeface="Calibri" pitchFamily="-111" charset="0"/>
              </a:rPr>
              <a:t>Facilitator: </a:t>
            </a:r>
          </a:p>
          <a:p>
            <a:pPr>
              <a:buNone/>
            </a:pPr>
            <a:r>
              <a:rPr lang="en-US" sz="2200" dirty="0" smtClean="0">
                <a:latin typeface="Calibri" pitchFamily="-111" charset="0"/>
                <a:ea typeface="Calibri" pitchFamily="-111" charset="0"/>
                <a:cs typeface="Calibri" pitchFamily="-111" charset="0"/>
              </a:rPr>
              <a:t>Dr</a:t>
            </a:r>
            <a:r>
              <a:rPr lang="en-US" sz="2200" dirty="0">
                <a:latin typeface="Calibri" pitchFamily="-111" charset="0"/>
                <a:ea typeface="Calibri" pitchFamily="-111" charset="0"/>
                <a:cs typeface="Calibri" pitchFamily="-111" charset="0"/>
              </a:rPr>
              <a:t>. Kristen Brown, </a:t>
            </a:r>
            <a:r>
              <a:rPr lang="en-US" sz="2200" dirty="0" smtClean="0">
                <a:latin typeface="Calibri" pitchFamily="-111" charset="0"/>
                <a:ea typeface="Calibri" pitchFamily="-111" charset="0"/>
                <a:cs typeface="Calibri" pitchFamily="-111" charset="0"/>
              </a:rPr>
              <a:t>Consultant /Special Education Division, California Department of Education</a:t>
            </a:r>
          </a:p>
          <a:p>
            <a:pPr>
              <a:buNone/>
            </a:pPr>
            <a:r>
              <a:rPr lang="en-US" sz="2200" i="1" dirty="0" smtClean="0">
                <a:latin typeface="Calibri" pitchFamily="-111" charset="0"/>
                <a:ea typeface="Calibri" pitchFamily="-111" charset="0"/>
                <a:cs typeface="Calibri" pitchFamily="-111" charset="0"/>
              </a:rPr>
              <a:t>Panel</a:t>
            </a:r>
            <a:r>
              <a:rPr lang="en-US" sz="2200" i="1" dirty="0" smtClean="0">
                <a:latin typeface="Calibri" pitchFamily="-111" charset="0"/>
                <a:ea typeface="Calibri" pitchFamily="-111" charset="0"/>
                <a:cs typeface="Calibri" pitchFamily="-111" charset="0"/>
              </a:rPr>
              <a:t>:</a:t>
            </a:r>
          </a:p>
          <a:p>
            <a:r>
              <a:rPr lang="en-US" sz="2200" dirty="0" smtClean="0">
                <a:latin typeface="Calibri" pitchFamily="-111" charset="0"/>
                <a:ea typeface="Calibri" pitchFamily="-111" charset="0"/>
                <a:cs typeface="Calibri" pitchFamily="-111" charset="0"/>
              </a:rPr>
              <a:t>Kimberly </a:t>
            </a:r>
            <a:r>
              <a:rPr lang="en-US" sz="2200" dirty="0" err="1" smtClean="0">
                <a:latin typeface="Calibri" pitchFamily="-111" charset="0"/>
                <a:ea typeface="Calibri" pitchFamily="-111" charset="0"/>
                <a:cs typeface="Calibri" pitchFamily="-111" charset="0"/>
              </a:rPr>
              <a:t>Salomonson</a:t>
            </a:r>
            <a:r>
              <a:rPr lang="en-US" sz="2200" dirty="0" smtClean="0">
                <a:latin typeface="Calibri" pitchFamily="-111" charset="0"/>
                <a:ea typeface="Calibri" pitchFamily="-111" charset="0"/>
                <a:cs typeface="Calibri" pitchFamily="-111" charset="0"/>
              </a:rPr>
              <a:t>, Director of Pupil Personnel Services, Sanger Unified School District</a:t>
            </a:r>
          </a:p>
          <a:p>
            <a:r>
              <a:rPr lang="en-US" sz="2200" dirty="0" smtClean="0">
                <a:latin typeface="Calibri" pitchFamily="-111" charset="0"/>
                <a:ea typeface="Calibri" pitchFamily="-111" charset="0"/>
                <a:cs typeface="Calibri" pitchFamily="-111" charset="0"/>
              </a:rPr>
              <a:t>Kip Meyer, Assistant Superintendent of Personnel Services, Lake Elsinore Unified School District</a:t>
            </a:r>
            <a:endParaRPr lang="en-US" sz="2200" dirty="0">
              <a:latin typeface="Calibri" pitchFamily="-111" charset="0"/>
              <a:ea typeface="Calibri" pitchFamily="-111" charset="0"/>
              <a:cs typeface="Calibri" pitchFamily="-111"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A Lollipop Moment</a:t>
            </a:r>
            <a:br>
              <a:rPr lang="en-US" altLang="en-US" dirty="0" smtClean="0">
                <a:latin typeface="+mj-lt"/>
                <a:ea typeface="Calibri" pitchFamily="-65" charset="0"/>
                <a:cs typeface="Calibri" pitchFamily="-65" charset="0"/>
              </a:rPr>
            </a:br>
            <a:r>
              <a:rPr lang="en-US" altLang="en-US" sz="1800" dirty="0" smtClean="0">
                <a:latin typeface="+mj-lt"/>
                <a:ea typeface="Calibri" pitchFamily="-65" charset="0"/>
                <a:cs typeface="Calibri" pitchFamily="-65" charset="0"/>
                <a:hlinkClick r:id="rId3"/>
              </a:rPr>
              <a:t>http://www.ted.com/talks/drew_dudley_everyday_leadership</a:t>
            </a:r>
            <a:r>
              <a:rPr lang="en-US" altLang="en-US" sz="1800" dirty="0" smtClean="0">
                <a:latin typeface="+mj-lt"/>
                <a:ea typeface="Calibri" pitchFamily="-65" charset="0"/>
                <a:cs typeface="Calibri" pitchFamily="-65" charset="0"/>
              </a:rPr>
              <a:t> </a:t>
            </a:r>
          </a:p>
        </p:txBody>
      </p:sp>
      <p:sp>
        <p:nvSpPr>
          <p:cNvPr id="6" name="Content Placeholder 2"/>
          <p:cNvSpPr>
            <a:spLocks noGrp="1"/>
          </p:cNvSpPr>
          <p:nvPr>
            <p:ph idx="1"/>
          </p:nvPr>
        </p:nvSpPr>
        <p:spPr>
          <a:xfrm>
            <a:off x="1524000" y="5257800"/>
            <a:ext cx="7620000" cy="4808537"/>
          </a:xfrm>
        </p:spPr>
        <p:txBody>
          <a:bodyPr/>
          <a:lstStyle/>
          <a:p>
            <a:pPr marL="0" eaLnBrk="1" hangingPunct="1">
              <a:spcBef>
                <a:spcPts val="0"/>
              </a:spcBef>
              <a:buFont typeface="Wingdings 2" pitchFamily="-111" charset="2"/>
              <a:buNone/>
            </a:pPr>
            <a:r>
              <a:rPr lang="en-US" sz="2800" dirty="0" smtClean="0">
                <a:latin typeface="Calibri" pitchFamily="-111" charset="0"/>
                <a:ea typeface="ＭＳ Ｐゴシック" pitchFamily="-111" charset="-128"/>
              </a:rPr>
              <a:t>How many of you are completely comfortable with calling yourselves a leader?				     					    </a:t>
            </a:r>
            <a:r>
              <a:rPr lang="en-US" sz="2800" dirty="0" smtClean="0">
                <a:latin typeface="Calibri" pitchFamily="-111" charset="0"/>
                <a:ea typeface="ＭＳ Ｐゴシック" pitchFamily="-111" charset="-128"/>
                <a:hlinkClick r:id="rId3"/>
              </a:rPr>
              <a:t>- Drew Dudley</a:t>
            </a:r>
            <a:endParaRPr lang="en-US" sz="2800" dirty="0" smtClean="0">
              <a:latin typeface="Calibri" pitchFamily="-111" charset="0"/>
              <a:ea typeface="ＭＳ Ｐゴシック" pitchFamily="-111" charset="-128"/>
            </a:endParaRPr>
          </a:p>
        </p:txBody>
      </p:sp>
      <p:pic>
        <p:nvPicPr>
          <p:cNvPr id="7" name="Picture 6" descr="Screen Shot 2015-02-04 at 7.16.49 PM.png">
            <a:hlinkClick r:id="rId3"/>
          </p:cNvPr>
          <p:cNvPicPr>
            <a:picLocks noChangeAspect="1"/>
          </p:cNvPicPr>
          <p:nvPr/>
        </p:nvPicPr>
        <p:blipFill>
          <a:blip r:embed="rId4"/>
          <a:stretch>
            <a:fillRect/>
          </a:stretch>
        </p:blipFill>
        <p:spPr>
          <a:xfrm>
            <a:off x="1600200" y="2057400"/>
            <a:ext cx="7543800" cy="2940603"/>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Why We Teach…</a:t>
            </a:r>
            <a:br>
              <a:rPr lang="en-US" altLang="en-US" dirty="0" smtClean="0">
                <a:latin typeface="+mj-lt"/>
                <a:ea typeface="Calibri" pitchFamily="-65" charset="0"/>
                <a:cs typeface="Calibri" pitchFamily="-65" charset="0"/>
              </a:rPr>
            </a:br>
            <a:r>
              <a:rPr lang="en-US" altLang="en-US" dirty="0" smtClean="0">
                <a:latin typeface="+mj-lt"/>
                <a:ea typeface="Calibri" pitchFamily="-65" charset="0"/>
                <a:cs typeface="Calibri" pitchFamily="-65" charset="0"/>
              </a:rPr>
              <a:t>Why We Lead…</a:t>
            </a:r>
          </a:p>
        </p:txBody>
      </p:sp>
      <p:pic>
        <p:nvPicPr>
          <p:cNvPr id="8" name="Picture 10" descr="Screen Shot 2014-06-04 at 12.09.23 PM.png">
            <a:hlinkClick r:id="rId3"/>
          </p:cNvPr>
          <p:cNvPicPr>
            <a:picLocks noChangeAspect="1"/>
          </p:cNvPicPr>
          <p:nvPr/>
        </p:nvPicPr>
        <p:blipFill>
          <a:blip r:embed="rId4"/>
          <a:srcRect/>
          <a:stretch>
            <a:fillRect/>
          </a:stretch>
        </p:blipFill>
        <p:spPr bwMode="auto">
          <a:xfrm>
            <a:off x="3810000" y="2057400"/>
            <a:ext cx="2198687" cy="4181476"/>
          </a:xfrm>
          <a:prstGeom prst="rect">
            <a:avLst/>
          </a:prstGeom>
          <a:noFill/>
          <a:ln w="9525">
            <a:noFill/>
            <a:miter lim="800000"/>
            <a:headEnd/>
            <a:tailEnd/>
          </a:ln>
        </p:spPr>
      </p:pic>
      <p:sp>
        <p:nvSpPr>
          <p:cNvPr id="4" name="TextBox 3"/>
          <p:cNvSpPr txBox="1"/>
          <p:nvPr/>
        </p:nvSpPr>
        <p:spPr>
          <a:xfrm>
            <a:off x="2971800" y="6172200"/>
            <a:ext cx="4800600" cy="461665"/>
          </a:xfrm>
          <a:prstGeom prst="rect">
            <a:avLst/>
          </a:prstGeom>
          <a:noFill/>
        </p:spPr>
        <p:txBody>
          <a:bodyPr wrap="square" rtlCol="0">
            <a:spAutoFit/>
          </a:bodyPr>
          <a:lstStyle/>
          <a:p>
            <a:r>
              <a:rPr lang="en-US" sz="2400" b="1" dirty="0" smtClean="0">
                <a:latin typeface="Calibri"/>
                <a:cs typeface="Calibri"/>
              </a:rPr>
              <a:t>Simon </a:t>
            </a:r>
            <a:r>
              <a:rPr lang="en-US" sz="2400" b="1" dirty="0" err="1" smtClean="0">
                <a:latin typeface="Calibri"/>
                <a:cs typeface="Calibri"/>
              </a:rPr>
              <a:t>Sinek</a:t>
            </a:r>
            <a:r>
              <a:rPr lang="en-US" sz="2400" b="1" dirty="0" smtClean="0">
                <a:latin typeface="Calibri"/>
                <a:cs typeface="Calibri"/>
              </a:rPr>
              <a:t>, “Start With Why</a:t>
            </a:r>
            <a:endParaRPr lang="en-US" sz="2400"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543800" y="0"/>
            <a:ext cx="2514600" cy="6858000"/>
          </a:xfrm>
          <a:prstGeom prst="rect">
            <a:avLst/>
          </a:prstGeom>
          <a:solidFill>
            <a:schemeClr val="bg1"/>
          </a:solidFill>
        </p:spPr>
        <p:txBody>
          <a:bodyPr wrap="square" rtlCol="0">
            <a:spAutoFit/>
          </a:bodyPr>
          <a:lstStyle/>
          <a:p>
            <a:endParaRPr lang="en-US" dirty="0"/>
          </a:p>
        </p:txBody>
      </p:sp>
      <p:pic>
        <p:nvPicPr>
          <p:cNvPr id="13" name="Picture 12" descr="SWW_Illustrations_cr_GC.jpg"/>
          <p:cNvPicPr>
            <a:picLocks noChangeAspect="1"/>
          </p:cNvPicPr>
          <p:nvPr/>
        </p:nvPicPr>
        <p:blipFill>
          <a:blip r:embed="rId3"/>
          <a:srcRect/>
          <a:stretch>
            <a:fillRect/>
          </a:stretch>
        </p:blipFill>
        <p:spPr bwMode="auto">
          <a:xfrm>
            <a:off x="-3276600" y="-1981200"/>
            <a:ext cx="11141076" cy="11431588"/>
          </a:xfrm>
          <a:prstGeom prst="rect">
            <a:avLst/>
          </a:prstGeom>
          <a:noFill/>
          <a:ln w="9525">
            <a:noFill/>
            <a:miter lim="800000"/>
            <a:headEnd/>
            <a:tailEnd/>
          </a:ln>
        </p:spPr>
      </p:pic>
      <p:sp>
        <p:nvSpPr>
          <p:cNvPr id="14" name="Title 1"/>
          <p:cNvSpPr txBox="1">
            <a:spLocks/>
          </p:cNvSpPr>
          <p:nvPr/>
        </p:nvSpPr>
        <p:spPr bwMode="auto">
          <a:xfrm>
            <a:off x="2743200" y="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libri"/>
                <a:ea typeface="Calibri" pitchFamily="34" charset="0"/>
                <a:cs typeface="Calibri"/>
              </a:rPr>
              <a:t>The Golden Circle</a:t>
            </a:r>
            <a:endParaRPr kumimoji="0" lang="en-US" sz="4400" b="0" i="0" u="none" strike="noStrike" kern="0" cap="none" spc="0" normalizeH="0" baseline="0" noProof="0" dirty="0">
              <a:ln>
                <a:noFill/>
              </a:ln>
              <a:solidFill>
                <a:schemeClr val="tx2"/>
              </a:solidFill>
              <a:effectLst/>
              <a:uLnTx/>
              <a:uFillTx/>
              <a:latin typeface="Calibri"/>
              <a:ea typeface="Calibri" pitchFamily="34" charset="0"/>
              <a:cs typeface="Calibri"/>
            </a:endParaRPr>
          </a:p>
        </p:txBody>
      </p:sp>
      <p:pic>
        <p:nvPicPr>
          <p:cNvPr id="15" name="Picture 3"/>
          <p:cNvPicPr>
            <a:picLocks noChangeAspect="1"/>
          </p:cNvPicPr>
          <p:nvPr/>
        </p:nvPicPr>
        <p:blipFill>
          <a:blip r:embed="rId4"/>
          <a:srcRect/>
          <a:stretch>
            <a:fillRect/>
          </a:stretch>
        </p:blipFill>
        <p:spPr bwMode="auto">
          <a:xfrm rot="20766131">
            <a:off x="2230438" y="254000"/>
            <a:ext cx="2314575" cy="2009775"/>
          </a:xfrm>
          <a:prstGeom prst="rect">
            <a:avLst/>
          </a:prstGeom>
          <a:noFill/>
          <a:ln w="9525">
            <a:noFill/>
            <a:miter lim="800000"/>
            <a:headEnd/>
            <a:tailEnd/>
          </a:ln>
        </p:spPr>
      </p:pic>
      <p:sp>
        <p:nvSpPr>
          <p:cNvPr id="16" name="Content Placeholder 3"/>
          <p:cNvSpPr>
            <a:spLocks noGrp="1"/>
          </p:cNvSpPr>
          <p:nvPr>
            <p:ph sz="half" idx="4294967295"/>
          </p:nvPr>
        </p:nvSpPr>
        <p:spPr>
          <a:xfrm>
            <a:off x="5138738" y="725488"/>
            <a:ext cx="3700462" cy="1787525"/>
          </a:xfrm>
          <a:prstGeom prst="rect">
            <a:avLst/>
          </a:prstGeom>
        </p:spPr>
        <p:txBody>
          <a:bodyPr/>
          <a:lstStyle/>
          <a:p>
            <a:pPr>
              <a:spcBef>
                <a:spcPts val="400"/>
              </a:spcBef>
              <a:buFont typeface="Wingdings 2" pitchFamily="-111" charset="2"/>
              <a:buNone/>
            </a:pPr>
            <a:r>
              <a:rPr lang="en-US" sz="1600" b="1" u="sng" dirty="0" smtClean="0">
                <a:solidFill>
                  <a:srgbClr val="00004D"/>
                </a:solidFill>
                <a:latin typeface="Calibri"/>
                <a:ea typeface="Helvetica" pitchFamily="-111" charset="0"/>
                <a:cs typeface="Calibri"/>
              </a:rPr>
              <a:t>What</a:t>
            </a:r>
          </a:p>
          <a:p>
            <a:pPr>
              <a:spcBef>
                <a:spcPts val="400"/>
              </a:spcBef>
              <a:buFont typeface="Wingdings 2" pitchFamily="-111" charset="2"/>
              <a:buNone/>
            </a:pPr>
            <a:r>
              <a:rPr lang="en-US" sz="1600" dirty="0" smtClean="0">
                <a:solidFill>
                  <a:srgbClr val="00004D"/>
                </a:solidFill>
                <a:latin typeface="Calibri"/>
                <a:ea typeface="Helvetica" pitchFamily="-111" charset="0"/>
                <a:cs typeface="Calibri"/>
              </a:rPr>
              <a:t>Every organization on the planet </a:t>
            </a:r>
          </a:p>
          <a:p>
            <a:pPr>
              <a:spcBef>
                <a:spcPts val="400"/>
              </a:spcBef>
              <a:buFont typeface="Wingdings 2" pitchFamily="-111" charset="2"/>
              <a:buNone/>
            </a:pPr>
            <a:r>
              <a:rPr lang="en-US" sz="1600" dirty="0" smtClean="0">
                <a:solidFill>
                  <a:srgbClr val="00004D"/>
                </a:solidFill>
                <a:latin typeface="Calibri"/>
                <a:ea typeface="Helvetica" pitchFamily="-111" charset="0"/>
                <a:cs typeface="Calibri"/>
              </a:rPr>
              <a:t>knows WHAT they do. These are </a:t>
            </a:r>
          </a:p>
          <a:p>
            <a:pPr>
              <a:spcBef>
                <a:spcPts val="400"/>
              </a:spcBef>
              <a:buFont typeface="Wingdings 2" pitchFamily="-111" charset="2"/>
              <a:buNone/>
            </a:pPr>
            <a:r>
              <a:rPr lang="en-US" sz="1600" dirty="0" smtClean="0">
                <a:solidFill>
                  <a:srgbClr val="00004D"/>
                </a:solidFill>
                <a:latin typeface="Calibri"/>
                <a:ea typeface="Helvetica" pitchFamily="-111" charset="0"/>
                <a:cs typeface="Calibri"/>
              </a:rPr>
              <a:t>products they sell or the services</a:t>
            </a:r>
          </a:p>
          <a:p>
            <a:pPr>
              <a:spcBef>
                <a:spcPts val="400"/>
              </a:spcBef>
              <a:buFont typeface="Wingdings 2" pitchFamily="-111" charset="2"/>
              <a:buNone/>
            </a:pPr>
            <a:r>
              <a:rPr lang="en-US" sz="1600" dirty="0" smtClean="0">
                <a:solidFill>
                  <a:srgbClr val="00004D"/>
                </a:solidFill>
                <a:latin typeface="Calibri"/>
                <a:ea typeface="Helvetica" pitchFamily="-111" charset="0"/>
                <a:cs typeface="Calibri"/>
              </a:rPr>
              <a:t>they offer.</a:t>
            </a:r>
          </a:p>
        </p:txBody>
      </p:sp>
      <p:sp>
        <p:nvSpPr>
          <p:cNvPr id="17" name="Content Placeholder 3"/>
          <p:cNvSpPr>
            <a:spLocks noGrp="1"/>
          </p:cNvSpPr>
          <p:nvPr>
            <p:ph sz="half" idx="4294967295"/>
          </p:nvPr>
        </p:nvSpPr>
        <p:spPr>
          <a:xfrm>
            <a:off x="5715000" y="2852738"/>
            <a:ext cx="3124200" cy="1787525"/>
          </a:xfrm>
          <a:prstGeom prst="rect">
            <a:avLst/>
          </a:prstGeom>
        </p:spPr>
        <p:txBody>
          <a:bodyPr wrap="none">
            <a:noAutofit/>
          </a:bodyPr>
          <a:lstStyle/>
          <a:p>
            <a:pPr>
              <a:spcBef>
                <a:spcPts val="400"/>
              </a:spcBef>
              <a:buFont typeface="Wingdings 2" pitchFamily="-108" charset="2"/>
              <a:buNone/>
              <a:defRPr/>
            </a:pPr>
            <a:r>
              <a:rPr lang="en-US" sz="1600" b="1" u="sng" dirty="0" smtClean="0">
                <a:solidFill>
                  <a:srgbClr val="00004D"/>
                </a:solidFill>
                <a:latin typeface="Calibri"/>
                <a:cs typeface="Calibri"/>
              </a:rPr>
              <a:t>How</a:t>
            </a:r>
          </a:p>
          <a:p>
            <a:pPr>
              <a:spcBef>
                <a:spcPts val="400"/>
              </a:spcBef>
              <a:buFont typeface="Wingdings 2" pitchFamily="-108" charset="2"/>
              <a:buNone/>
              <a:defRPr/>
            </a:pPr>
            <a:r>
              <a:rPr lang="en-US" sz="1600" dirty="0" smtClean="0">
                <a:solidFill>
                  <a:srgbClr val="00004D"/>
                </a:solidFill>
                <a:latin typeface="Calibri"/>
                <a:cs typeface="Calibri"/>
              </a:rPr>
              <a:t>Some organizations</a:t>
            </a:r>
          </a:p>
          <a:p>
            <a:pPr>
              <a:spcBef>
                <a:spcPts val="400"/>
              </a:spcBef>
              <a:buFont typeface="Wingdings 2" pitchFamily="-108" charset="2"/>
              <a:buNone/>
              <a:defRPr/>
            </a:pPr>
            <a:r>
              <a:rPr lang="en-US" sz="1600" dirty="0" smtClean="0">
                <a:solidFill>
                  <a:srgbClr val="00004D"/>
                </a:solidFill>
                <a:latin typeface="Calibri"/>
                <a:cs typeface="Calibri"/>
              </a:rPr>
              <a:t>know HOW they do it. These</a:t>
            </a:r>
          </a:p>
          <a:p>
            <a:pPr>
              <a:spcBef>
                <a:spcPts val="400"/>
              </a:spcBef>
              <a:buFont typeface="Wingdings 2" pitchFamily="-108" charset="2"/>
              <a:buNone/>
              <a:defRPr/>
            </a:pPr>
            <a:r>
              <a:rPr lang="en-US" sz="1600" dirty="0" smtClean="0">
                <a:solidFill>
                  <a:srgbClr val="00004D"/>
                </a:solidFill>
                <a:latin typeface="Calibri"/>
                <a:cs typeface="Calibri"/>
              </a:rPr>
              <a:t>are the things that make</a:t>
            </a:r>
          </a:p>
          <a:p>
            <a:pPr>
              <a:spcBef>
                <a:spcPts val="400"/>
              </a:spcBef>
              <a:buFont typeface="Wingdings 2" pitchFamily="-108" charset="2"/>
              <a:buNone/>
              <a:defRPr/>
            </a:pPr>
            <a:r>
              <a:rPr lang="en-US" sz="1600" dirty="0" smtClean="0">
                <a:solidFill>
                  <a:srgbClr val="00004D"/>
                </a:solidFill>
                <a:latin typeface="Calibri"/>
                <a:cs typeface="Calibri"/>
              </a:rPr>
              <a:t>them special or set them</a:t>
            </a:r>
          </a:p>
          <a:p>
            <a:pPr>
              <a:spcBef>
                <a:spcPts val="400"/>
              </a:spcBef>
              <a:buFont typeface="Wingdings 2" pitchFamily="-108" charset="2"/>
              <a:buNone/>
              <a:defRPr/>
            </a:pPr>
            <a:r>
              <a:rPr lang="en-US" sz="1600" dirty="0" smtClean="0">
                <a:solidFill>
                  <a:srgbClr val="00004D"/>
                </a:solidFill>
                <a:latin typeface="Calibri"/>
                <a:cs typeface="Calibri"/>
              </a:rPr>
              <a:t>apart from their competition.</a:t>
            </a:r>
            <a:endParaRPr lang="en-US" sz="1600" dirty="0">
              <a:solidFill>
                <a:srgbClr val="00004D"/>
              </a:solidFill>
              <a:latin typeface="Calibri"/>
              <a:cs typeface="Calibri"/>
            </a:endParaRPr>
          </a:p>
        </p:txBody>
      </p:sp>
      <p:sp>
        <p:nvSpPr>
          <p:cNvPr id="18" name="Content Placeholder 3"/>
          <p:cNvSpPr>
            <a:spLocks noGrp="1"/>
          </p:cNvSpPr>
          <p:nvPr>
            <p:ph sz="half" idx="4294967295"/>
          </p:nvPr>
        </p:nvSpPr>
        <p:spPr>
          <a:xfrm>
            <a:off x="5392738" y="5070475"/>
            <a:ext cx="3751262" cy="1787525"/>
          </a:xfrm>
          <a:prstGeom prst="rect">
            <a:avLst/>
          </a:prstGeom>
        </p:spPr>
        <p:txBody>
          <a:bodyPr>
            <a:normAutofit/>
          </a:bodyPr>
          <a:lstStyle/>
          <a:p>
            <a:pPr>
              <a:buFont typeface="Wingdings 2" pitchFamily="-65" charset="2"/>
              <a:buNone/>
              <a:defRPr/>
            </a:pPr>
            <a:r>
              <a:rPr lang="en-US" sz="1600" b="1" u="sng" dirty="0" smtClean="0">
                <a:solidFill>
                  <a:srgbClr val="00004D"/>
                </a:solidFill>
                <a:latin typeface="Calibri"/>
                <a:ea typeface="Helvetica CE 55 Roman" charset="0"/>
                <a:cs typeface="Calibri"/>
              </a:rPr>
              <a:t>Why</a:t>
            </a:r>
          </a:p>
          <a:p>
            <a:pPr>
              <a:lnSpc>
                <a:spcPts val="1975"/>
              </a:lnSpc>
              <a:spcBef>
                <a:spcPct val="0"/>
              </a:spcBef>
              <a:buFont typeface="Wingdings 2" pitchFamily="-65" charset="2"/>
              <a:buNone/>
              <a:defRPr/>
            </a:pPr>
            <a:r>
              <a:rPr lang="en-US" sz="1600" dirty="0" smtClean="0">
                <a:solidFill>
                  <a:srgbClr val="00004D"/>
                </a:solidFill>
                <a:latin typeface="Calibri"/>
                <a:ea typeface="Helvetica CE 55 Roman" charset="0"/>
                <a:cs typeface="Calibri"/>
              </a:rPr>
              <a:t>Very few organizations know WHY </a:t>
            </a:r>
          </a:p>
          <a:p>
            <a:pPr>
              <a:lnSpc>
                <a:spcPts val="1975"/>
              </a:lnSpc>
              <a:spcBef>
                <a:spcPct val="0"/>
              </a:spcBef>
              <a:buFont typeface="Wingdings 2" pitchFamily="-65" charset="2"/>
              <a:buNone/>
              <a:defRPr/>
            </a:pPr>
            <a:r>
              <a:rPr lang="en-US" sz="1600" dirty="0" smtClean="0">
                <a:solidFill>
                  <a:srgbClr val="00004D"/>
                </a:solidFill>
                <a:latin typeface="Calibri"/>
                <a:ea typeface="Helvetica CE 55 Roman" charset="0"/>
                <a:cs typeface="Calibri"/>
              </a:rPr>
              <a:t>they do what they do. WHY is not </a:t>
            </a:r>
          </a:p>
          <a:p>
            <a:pPr>
              <a:lnSpc>
                <a:spcPts val="1975"/>
              </a:lnSpc>
              <a:spcBef>
                <a:spcPct val="0"/>
              </a:spcBef>
              <a:buFont typeface="Wingdings 2" pitchFamily="-65" charset="2"/>
              <a:buNone/>
              <a:defRPr/>
            </a:pPr>
            <a:r>
              <a:rPr lang="en-US" sz="1600" dirty="0" smtClean="0">
                <a:solidFill>
                  <a:srgbClr val="00004D"/>
                </a:solidFill>
                <a:latin typeface="Calibri"/>
                <a:ea typeface="Helvetica CE 55 Roman" charset="0"/>
                <a:cs typeface="Calibri"/>
              </a:rPr>
              <a:t>about making money. That’s a result. It’s a purpose, cause or belief. It’s the very reason your organization exists.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Why We Lead…</a:t>
            </a:r>
          </a:p>
        </p:txBody>
      </p:sp>
      <p:pic>
        <p:nvPicPr>
          <p:cNvPr id="13" name="Picture 3" descr="SWW_Illustrations_cr_biology.png"/>
          <p:cNvPicPr>
            <a:picLocks noChangeAspect="1"/>
          </p:cNvPicPr>
          <p:nvPr/>
        </p:nvPicPr>
        <p:blipFill>
          <a:blip r:embed="rId3"/>
          <a:srcRect l="4000" t="24000" r="4000" b="28800"/>
          <a:stretch>
            <a:fillRect/>
          </a:stretch>
        </p:blipFill>
        <p:spPr bwMode="auto">
          <a:xfrm>
            <a:off x="1676400" y="2362200"/>
            <a:ext cx="7391400" cy="339242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What Is Your Why?</a:t>
            </a:r>
          </a:p>
        </p:txBody>
      </p:sp>
      <p:sp>
        <p:nvSpPr>
          <p:cNvPr id="4" name="Rectangle 4"/>
          <p:cNvSpPr>
            <a:spLocks noChangeArrowheads="1"/>
          </p:cNvSpPr>
          <p:nvPr/>
        </p:nvSpPr>
        <p:spPr bwMode="auto">
          <a:xfrm>
            <a:off x="1524000" y="1981200"/>
            <a:ext cx="7821612" cy="4708981"/>
          </a:xfrm>
          <a:prstGeom prst="rect">
            <a:avLst/>
          </a:prstGeom>
          <a:noFill/>
          <a:ln w="9525">
            <a:noFill/>
            <a:miter lim="800000"/>
            <a:headEnd/>
            <a:tailEnd/>
          </a:ln>
        </p:spPr>
        <p:txBody>
          <a:bodyPr>
            <a:prstTxWarp prst="textNoShape">
              <a:avLst/>
            </a:prstTxWarp>
            <a:spAutoFit/>
          </a:bodyPr>
          <a:lstStyle/>
          <a:p>
            <a:pPr marL="514350" indent="-514350"/>
            <a:r>
              <a:rPr lang="en-US" sz="3000" b="1" u="sng" dirty="0">
                <a:latin typeface="Calibri" pitchFamily="-111" charset="0"/>
              </a:rPr>
              <a:t>To do:</a:t>
            </a:r>
            <a:endParaRPr lang="en-US" sz="3000" b="1" u="sng" dirty="0" smtClean="0">
              <a:latin typeface="Calibri" pitchFamily="-111" charset="0"/>
            </a:endParaRPr>
          </a:p>
          <a:p>
            <a:pPr marL="514350" indent="-514350"/>
            <a:r>
              <a:rPr lang="en-US" sz="3000" dirty="0" smtClean="0">
                <a:latin typeface="Calibri" pitchFamily="-111" charset="0"/>
              </a:rPr>
              <a:t>“Why I Lead.” Reflect </a:t>
            </a:r>
            <a:r>
              <a:rPr lang="en-US" sz="3000" dirty="0">
                <a:latin typeface="Calibri" pitchFamily="-111" charset="0"/>
              </a:rPr>
              <a:t>your</a:t>
            </a:r>
            <a:r>
              <a:rPr lang="en-US" sz="3000" dirty="0" smtClean="0">
                <a:latin typeface="Calibri" pitchFamily="-111" charset="0"/>
              </a:rPr>
              <a:t> answer </a:t>
            </a:r>
            <a:r>
              <a:rPr lang="en-US" sz="3000" dirty="0">
                <a:latin typeface="Calibri" pitchFamily="-111" charset="0"/>
              </a:rPr>
              <a:t>on a Post-</a:t>
            </a:r>
            <a:r>
              <a:rPr lang="en-US" sz="3000" dirty="0" smtClean="0">
                <a:latin typeface="Calibri" pitchFamily="-111" charset="0"/>
              </a:rPr>
              <a:t>It</a:t>
            </a:r>
          </a:p>
          <a:p>
            <a:pPr marL="514350" indent="-514350"/>
            <a:r>
              <a:rPr lang="en-US" sz="3000" dirty="0" smtClean="0">
                <a:latin typeface="Calibri" pitchFamily="-111" charset="0"/>
              </a:rPr>
              <a:t>Collect </a:t>
            </a:r>
            <a:r>
              <a:rPr lang="en-US" sz="3000" dirty="0">
                <a:latin typeface="Calibri" pitchFamily="-111" charset="0"/>
              </a:rPr>
              <a:t>your</a:t>
            </a:r>
            <a:r>
              <a:rPr lang="en-US" sz="3000" dirty="0" smtClean="0">
                <a:latin typeface="Calibri" pitchFamily="-111" charset="0"/>
              </a:rPr>
              <a:t> team’s Post</a:t>
            </a:r>
            <a:r>
              <a:rPr lang="en-US" sz="3000" dirty="0">
                <a:latin typeface="Calibri" pitchFamily="-111" charset="0"/>
              </a:rPr>
              <a:t>-</a:t>
            </a:r>
            <a:r>
              <a:rPr lang="en-US" sz="3000" dirty="0" smtClean="0">
                <a:latin typeface="Calibri" pitchFamily="-111" charset="0"/>
              </a:rPr>
              <a:t>Its in one space </a:t>
            </a:r>
          </a:p>
          <a:p>
            <a:pPr marL="514350" indent="-514350"/>
            <a:r>
              <a:rPr lang="en-US" sz="3000" dirty="0" smtClean="0">
                <a:latin typeface="Calibri" pitchFamily="-111" charset="0"/>
              </a:rPr>
              <a:t>(chart paper, for example)</a:t>
            </a:r>
          </a:p>
          <a:p>
            <a:pPr marL="514350" indent="-514350"/>
            <a:endParaRPr lang="en-US" sz="3000" dirty="0" smtClean="0">
              <a:latin typeface="Calibri" pitchFamily="-111" charset="0"/>
            </a:endParaRPr>
          </a:p>
          <a:p>
            <a:pPr marL="514350" indent="-514350"/>
            <a:r>
              <a:rPr lang="en-US" sz="3000" b="1" u="sng" dirty="0" smtClean="0">
                <a:latin typeface="Calibri" pitchFamily="-111" charset="0"/>
              </a:rPr>
              <a:t>Consensus-building:</a:t>
            </a:r>
            <a:endParaRPr lang="en-US" sz="3000" b="1" u="sng" dirty="0">
              <a:latin typeface="Calibri" pitchFamily="-111" charset="0"/>
            </a:endParaRPr>
          </a:p>
          <a:p>
            <a:pPr marL="514350" indent="-514350"/>
            <a:r>
              <a:rPr lang="en-US" sz="3000" dirty="0">
                <a:latin typeface="Calibri" pitchFamily="-111" charset="0"/>
              </a:rPr>
              <a:t>Agree on one collective statement that </a:t>
            </a:r>
            <a:r>
              <a:rPr lang="en-US" sz="3000" dirty="0" smtClean="0">
                <a:latin typeface="Calibri" pitchFamily="-111" charset="0"/>
              </a:rPr>
              <a:t>would</a:t>
            </a:r>
          </a:p>
          <a:p>
            <a:pPr marL="514350" indent="-514350"/>
            <a:r>
              <a:rPr lang="en-US" sz="3000" dirty="0" smtClean="0">
                <a:latin typeface="Calibri" pitchFamily="-111" charset="0"/>
              </a:rPr>
              <a:t>describe </a:t>
            </a:r>
            <a:r>
              <a:rPr lang="en-US" sz="3000" dirty="0">
                <a:latin typeface="Calibri" pitchFamily="-111" charset="0"/>
              </a:rPr>
              <a:t>the “Why” of</a:t>
            </a:r>
            <a:r>
              <a:rPr lang="en-US" sz="3000" dirty="0" smtClean="0">
                <a:latin typeface="Calibri" pitchFamily="-111" charset="0"/>
              </a:rPr>
              <a:t> your team.</a:t>
            </a:r>
            <a:endParaRPr lang="en-US" sz="3000" dirty="0">
              <a:latin typeface="Calibri" pitchFamily="-111" charset="0"/>
            </a:endParaRPr>
          </a:p>
          <a:p>
            <a:pPr marL="514350" indent="-514350"/>
            <a:endParaRPr lang="en-US" sz="3000" dirty="0">
              <a:latin typeface="Calibri" pitchFamily="-111" charset="0"/>
            </a:endParaRPr>
          </a:p>
          <a:p>
            <a:pPr marL="514350" indent="-514350"/>
            <a:r>
              <a:rPr lang="en-US" sz="3000" b="1" u="sng" dirty="0">
                <a:latin typeface="Calibri" pitchFamily="-111" charset="0"/>
              </a:rPr>
              <a:t>Share:</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CSS">
      <a:dk1>
        <a:srgbClr val="000066"/>
      </a:dk1>
      <a:lt1>
        <a:sysClr val="window" lastClr="FFFFFF"/>
      </a:lt1>
      <a:dk2>
        <a:srgbClr val="800000"/>
      </a:dk2>
      <a:lt2>
        <a:srgbClr val="FFCC81"/>
      </a:lt2>
      <a:accent1>
        <a:srgbClr val="0000FA"/>
      </a:accent1>
      <a:accent2>
        <a:srgbClr val="FF0909"/>
      </a:accent2>
      <a:accent3>
        <a:srgbClr val="B7B7FF"/>
      </a:accent3>
      <a:accent4>
        <a:srgbClr val="FFC9C9"/>
      </a:accent4>
      <a:accent5>
        <a:srgbClr val="9966FF"/>
      </a:accent5>
      <a:accent6>
        <a:srgbClr val="0099CC"/>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11479</TotalTime>
  <Words>1260</Words>
  <Application>Microsoft Office PowerPoint</Application>
  <PresentationFormat>On-screen Show (4:3)</PresentationFormat>
  <Paragraphs>101</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Blueprint for Improving Instruction, Accessibility, and Outcomes for All Students</vt:lpstr>
      <vt:lpstr>The Blueprint</vt:lpstr>
      <vt:lpstr>Welcome</vt:lpstr>
      <vt:lpstr>Laying the Foundation</vt:lpstr>
      <vt:lpstr>A Lollipop Moment http://www.ted.com/talks/drew_dudley_everyday_leadership </vt:lpstr>
      <vt:lpstr>Why We Teach… Why We Lead…</vt:lpstr>
      <vt:lpstr>PowerPoint Presentation</vt:lpstr>
      <vt:lpstr>Why We Lead…</vt:lpstr>
      <vt:lpstr>What Is Your Why?</vt:lpstr>
      <vt:lpstr>Multi-tiered System of Supports (MTSS)</vt:lpstr>
      <vt:lpstr>MTSS</vt:lpstr>
      <vt:lpstr>PowerPoint Presentation</vt:lpstr>
      <vt:lpstr>MTSS</vt:lpstr>
      <vt:lpstr>PowerPoint Presentation</vt:lpstr>
      <vt:lpstr>MTSS Tool</vt:lpstr>
      <vt:lpstr>Leadership &amp; Empowerment</vt:lpstr>
      <vt:lpstr>Leadership &amp; Empowerment (Continued)</vt:lpstr>
      <vt:lpstr>Data-Driven Decision-Making</vt:lpstr>
      <vt:lpstr>Instructional Planning  and Supports</vt:lpstr>
      <vt:lpstr>Aligned System of Supports/Transition Planning</vt:lpstr>
      <vt:lpstr>Prioritization of Key Components</vt:lpstr>
      <vt:lpstr>Implementation Science</vt:lpstr>
      <vt:lpstr>Final Thoughts... www.friendsofquinn.com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CDE2</dc:creator>
  <cp:lastModifiedBy>Kristen</cp:lastModifiedBy>
  <cp:revision>207</cp:revision>
  <cp:lastPrinted>2014-11-26T16:55:47Z</cp:lastPrinted>
  <dcterms:created xsi:type="dcterms:W3CDTF">2015-02-08T01:40:19Z</dcterms:created>
  <dcterms:modified xsi:type="dcterms:W3CDTF">2015-02-09T01:18:32Z</dcterms:modified>
</cp:coreProperties>
</file>